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447" r:id="rId2"/>
    <p:sldId id="511" r:id="rId3"/>
    <p:sldId id="513" r:id="rId4"/>
    <p:sldId id="440" r:id="rId5"/>
    <p:sldId id="399" r:id="rId6"/>
    <p:sldId id="512" r:id="rId7"/>
    <p:sldId id="450" r:id="rId8"/>
    <p:sldId id="262" r:id="rId9"/>
    <p:sldId id="329" r:id="rId10"/>
    <p:sldId id="507" r:id="rId11"/>
    <p:sldId id="535" r:id="rId12"/>
    <p:sldId id="432" r:id="rId13"/>
    <p:sldId id="514" r:id="rId14"/>
    <p:sldId id="345" r:id="rId15"/>
    <p:sldId id="519" r:id="rId16"/>
    <p:sldId id="340" r:id="rId17"/>
    <p:sldId id="346" r:id="rId18"/>
    <p:sldId id="347" r:id="rId19"/>
    <p:sldId id="344" r:id="rId20"/>
    <p:sldId id="309" r:id="rId21"/>
    <p:sldId id="349" r:id="rId22"/>
    <p:sldId id="351" r:id="rId23"/>
    <p:sldId id="455" r:id="rId24"/>
    <p:sldId id="506" r:id="rId25"/>
    <p:sldId id="515" r:id="rId26"/>
    <p:sldId id="520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05" r:id="rId41"/>
  </p:sldIdLst>
  <p:sldSz cx="9144000" cy="6858000" type="screen4x3"/>
  <p:notesSz cx="6854825" cy="96647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803"/>
    <a:srgbClr val="FF9900"/>
    <a:srgbClr val="99FF33"/>
    <a:srgbClr val="FF6161"/>
    <a:srgbClr val="FFFF00"/>
    <a:srgbClr val="66FF33"/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71" autoAdjust="0"/>
  </p:normalViewPr>
  <p:slideViewPr>
    <p:cSldViewPr>
      <p:cViewPr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044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24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B Titr" pitchFamily="2" charset="-78"/>
                <a:cs typeface="B 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2815" y="0"/>
            <a:ext cx="2970424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b="0">
                <a:latin typeface="B Titr" pitchFamily="2" charset="-78"/>
                <a:cs typeface="B 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9788"/>
            <a:ext cx="2970424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latin typeface="B Titr" pitchFamily="2" charset="-78"/>
                <a:cs typeface="B Tit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2815" y="9179788"/>
            <a:ext cx="2970424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latin typeface="B Titr" pitchFamily="2" charset="-78"/>
                <a:cs typeface="B Titr" pitchFamily="2" charset="-78"/>
              </a:defRPr>
            </a:lvl1pPr>
          </a:lstStyle>
          <a:p>
            <a:pPr>
              <a:defRPr/>
            </a:pPr>
            <a:fld id="{F1FB4525-06AD-41DA-9156-2A571B94F9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896EEB-9536-458B-9ADB-933FF6B8D376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3235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3" y="4590733"/>
            <a:ext cx="5483860" cy="434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9788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2815" y="9179788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640BDE-CB31-4479-B50A-25F723F5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8F797-42A0-4107-B35E-C25C5C4E8D8A}" type="slidenum">
              <a:rPr lang="en-US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3FB0BB-7EAB-41AA-AB00-FAAFF37C9A5C}" type="slidenum">
              <a:rPr lang="en-US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2BBB9-E9A1-40C0-B458-716D60BB2C22}" type="slidenum">
              <a:rPr lang="fa-IR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435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7850-81C4-4503-B756-6189BEDA48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6907-4B21-45BF-8E39-54DA777FC3A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6466-5CDC-49DE-A347-F957C61452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0FB6-B4A0-4397-8067-FE37E7F678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19CB-1957-4A8E-9996-029A73F619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2CB7-7E0A-4022-8538-B8DEB6A1CB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1EB4-7B55-4716-A3E0-87188D6E00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7317-E938-4B4A-99F3-9D198C2D7B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903F-764C-4422-B610-C515F59702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63FA-1861-4B94-A3EB-0577E791A6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061A-498A-421D-A214-734FC3EF3D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1CF5-4AAA-444C-8F9E-D7B84D7325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8880-52BC-46C5-BB96-C3F386349F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7B3-3F70-4C46-9465-B6BC4F6B9B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1EDC-1572-4608-A78C-EF64DF2AE1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5AF4-1D20-4932-907E-EF5FE0B872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9C66-03DB-42EC-94BC-D2109E3D2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D944-2B57-4ED1-A0B1-ECBA58078E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23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rtl="0">
                <a:defRPr/>
              </a:pPr>
              <a:endParaRPr lang="en-US" sz="1800" b="0"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endParaRPr>
            </a:p>
          </p:txBody>
        </p:sp>
        <p:sp>
          <p:nvSpPr>
            <p:cNvPr id="1423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3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4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5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1425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2021AA2-2BAE-4BCD-9EA5-25F5221EEA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5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5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5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5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4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4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4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2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5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5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25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5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25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5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25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5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25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5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255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25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425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558" grpId="0"/>
    </p:bld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 Titr" pitchFamily="2" charset="-78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71500" y="571480"/>
            <a:ext cx="7772400" cy="56435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66FF33"/>
                </a:solidFill>
              </a:rPr>
              <a:t/>
            </a:r>
            <a:br>
              <a:rPr lang="en-US" sz="3200" dirty="0" smtClean="0">
                <a:solidFill>
                  <a:srgbClr val="66FF33"/>
                </a:solidFill>
              </a:rPr>
            </a:br>
            <a:r>
              <a:rPr lang="en-US" sz="3200" dirty="0" smtClean="0">
                <a:solidFill>
                  <a:srgbClr val="66FF33"/>
                </a:solidFill>
              </a:rPr>
              <a:t/>
            </a:r>
            <a:br>
              <a:rPr lang="en-US" sz="3200" dirty="0" smtClean="0">
                <a:solidFill>
                  <a:srgbClr val="66FF33"/>
                </a:solidFill>
              </a:rPr>
            </a:br>
            <a:r>
              <a:rPr lang="fa-IR" sz="3200" dirty="0" smtClean="0">
                <a:solidFill>
                  <a:srgbClr val="66FF33"/>
                </a:solidFill>
              </a:rPr>
              <a:t/>
            </a:r>
            <a:br>
              <a:rPr lang="fa-IR" sz="3200" dirty="0" smtClean="0">
                <a:solidFill>
                  <a:srgbClr val="66FF33"/>
                </a:solidFill>
              </a:rPr>
            </a:br>
            <a:r>
              <a:rPr lang="fa-IR" sz="3200" dirty="0" smtClean="0">
                <a:solidFill>
                  <a:srgbClr val="66FF33"/>
                </a:solidFill>
              </a:rPr>
              <a:t/>
            </a:r>
            <a:br>
              <a:rPr lang="fa-IR" sz="3200" dirty="0" smtClean="0">
                <a:solidFill>
                  <a:srgbClr val="66FF33"/>
                </a:solidFill>
              </a:rPr>
            </a:br>
            <a:r>
              <a:rPr lang="ar-SA" b="1" dirty="0" smtClean="0">
                <a:solidFill>
                  <a:srgbClr val="66FF33"/>
                </a:solidFill>
              </a:rPr>
              <a:t>طرح </a:t>
            </a:r>
            <a:r>
              <a:rPr lang="fa-IR" b="1" dirty="0" smtClean="0">
                <a:solidFill>
                  <a:srgbClr val="66FF33"/>
                </a:solidFill>
              </a:rPr>
              <a:t>توسعه کسب و کار </a:t>
            </a:r>
            <a:r>
              <a:rPr lang="fa-IR" sz="4000" b="1" dirty="0" smtClean="0">
                <a:solidFill>
                  <a:srgbClr val="66FF33"/>
                </a:solidFill>
              </a:rPr>
              <a:t/>
            </a:r>
            <a:br>
              <a:rPr lang="fa-IR" sz="4000" b="1" dirty="0" smtClean="0">
                <a:solidFill>
                  <a:srgbClr val="66FF33"/>
                </a:solidFill>
              </a:rPr>
            </a:br>
            <a:r>
              <a:rPr lang="fa-IR" sz="3200" b="1" dirty="0" smtClean="0">
                <a:solidFill>
                  <a:schemeClr val="tx1"/>
                </a:solidFill>
              </a:rPr>
              <a:t>از روش تأمین مالي خرد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fa-IR" sz="3200" b="1" dirty="0" smtClean="0">
                <a:solidFill>
                  <a:schemeClr val="tx1"/>
                </a:solidFill>
              </a:rPr>
              <a:t> ”رويکرد بانکداري پيوندي</a:t>
            </a:r>
            <a:r>
              <a:rPr lang="en-US" sz="3200" b="1" dirty="0" smtClean="0">
                <a:solidFill>
                  <a:schemeClr val="tx1"/>
                </a:solidFill>
              </a:rPr>
              <a:t>”</a:t>
            </a:r>
            <a:r>
              <a:rPr lang="en-US" sz="3200" b="1" dirty="0" smtClean="0">
                <a:solidFill>
                  <a:srgbClr val="66FF33"/>
                </a:solidFill>
              </a:rPr>
              <a:t/>
            </a:r>
            <a:br>
              <a:rPr lang="en-US" sz="3200" b="1" dirty="0" smtClean="0">
                <a:solidFill>
                  <a:srgbClr val="66FF33"/>
                </a:solidFill>
              </a:rPr>
            </a:br>
            <a:r>
              <a:rPr lang="fa-IR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rgbClr val="66FF33"/>
                </a:solidFill>
              </a:rPr>
              <a:t/>
            </a:r>
            <a:br>
              <a:rPr lang="en-US" sz="3200" b="1" dirty="0" smtClean="0">
                <a:solidFill>
                  <a:srgbClr val="66FF33"/>
                </a:solidFill>
              </a:rPr>
            </a:br>
            <a:r>
              <a:rPr lang="fa-IR" sz="3200" b="1" dirty="0" smtClean="0">
                <a:solidFill>
                  <a:srgbClr val="66FF33"/>
                </a:solidFill>
              </a:rPr>
              <a:t/>
            </a:r>
            <a:br>
              <a:rPr lang="fa-IR" sz="3200" b="1" dirty="0" smtClean="0">
                <a:solidFill>
                  <a:srgbClr val="66FF33"/>
                </a:solidFill>
              </a:rPr>
            </a:br>
            <a:endParaRPr lang="en-US" sz="32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/>
          <a:lstStyle/>
          <a:p>
            <a:pPr algn="r" eaLnBrk="1" hangingPunct="1">
              <a:lnSpc>
                <a:spcPct val="160000"/>
              </a:lnSpc>
              <a:defRPr/>
            </a:pPr>
            <a:r>
              <a:rPr lang="fa-IR" sz="3600" b="1" dirty="0" smtClean="0">
                <a:solidFill>
                  <a:srgbClr val="CCCC00"/>
                </a:solidFill>
              </a:rPr>
              <a:t>تأمین مالی خرد </a:t>
            </a:r>
            <a:r>
              <a:rPr lang="fa-IR" sz="3600" dirty="0" smtClean="0"/>
              <a:t>ابزاری  است  برای </a:t>
            </a:r>
            <a:r>
              <a:rPr lang="fa-IR" sz="3600" b="1" dirty="0" smtClean="0">
                <a:solidFill>
                  <a:srgbClr val="CCCC00"/>
                </a:solidFill>
              </a:rPr>
              <a:t> : </a:t>
            </a:r>
            <a:r>
              <a:rPr lang="fa-IR" sz="3200" b="1" dirty="0" smtClean="0">
                <a:solidFill>
                  <a:srgbClr val="CCCC00"/>
                </a:solidFill>
              </a:rPr>
              <a:t/>
            </a:r>
            <a:br>
              <a:rPr lang="fa-IR" sz="3200" b="1" dirty="0" smtClean="0">
                <a:solidFill>
                  <a:srgbClr val="CCCC00"/>
                </a:solidFill>
              </a:rPr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ایجاد و توسعه کسب وکار کوچک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کاهش فقر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بهبود معیشت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مقاوم سازی در برابر شوک های اقتصادی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بهبود توزیع درآمد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کاهش نرخ بیکاری(کل- بین مناطق)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افزايش نرخ مشارکت در بازار کار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افزایش پس اندازملی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افزایش تولید ناخالص ملی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fa-IR" sz="2800" dirty="0" smtClean="0">
                <a:cs typeface="2  Nazanin" pitchFamily="2" charset="-78"/>
              </a:rPr>
              <a:t>بهبود فرآیند توسعه(اهداف توسعه هزاره)</a:t>
            </a:r>
            <a:endParaRPr lang="fa-IR" dirty="0" smtClean="0">
              <a:cs typeface="2  Nazanin" pitchFamily="2" charset="-78"/>
            </a:endParaRPr>
          </a:p>
          <a:p>
            <a:r>
              <a:rPr lang="fa-IR" u="sng" dirty="0" smtClean="0">
                <a:solidFill>
                  <a:srgbClr val="99FF33"/>
                </a:solidFill>
                <a:cs typeface="2  Nazanin" pitchFamily="2" charset="-78"/>
              </a:rPr>
              <a:t>اعتلاء </a:t>
            </a:r>
            <a:r>
              <a:rPr lang="fa-IR" b="1" u="sng" dirty="0" smtClean="0">
                <a:solidFill>
                  <a:srgbClr val="99FF33"/>
                </a:solidFill>
                <a:cs typeface="2  Nazanin" pitchFamily="2" charset="-78"/>
              </a:rPr>
              <a:t>کرامت انسانی</a:t>
            </a:r>
            <a:endParaRPr lang="fa-IR" dirty="0">
              <a:cs typeface="2 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1320800"/>
          </a:xfrm>
        </p:spPr>
        <p:txBody>
          <a:bodyPr/>
          <a:lstStyle/>
          <a:p>
            <a:r>
              <a:rPr lang="fa-IR" smtClean="0"/>
              <a:t>تأمین مالی خرد چیست؟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Microfinance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8"/>
            <a:ext cx="7315200" cy="4525962"/>
          </a:xfrm>
        </p:spPr>
        <p:txBody>
          <a:bodyPr rtlCol="0">
            <a:normAutofit fontScale="62500" lnSpcReduction="20000"/>
          </a:bodyPr>
          <a:lstStyle/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a-IR" sz="4400" u="sng" dirty="0">
                <a:solidFill>
                  <a:srgbClr val="FF0000"/>
                </a:solidFill>
              </a:rPr>
              <a:t>تمهیداتی است مالی برای اقتصاد مردم کم </a:t>
            </a:r>
            <a:r>
              <a:rPr lang="fa-IR" sz="4400" u="sng" dirty="0" smtClean="0">
                <a:solidFill>
                  <a:srgbClr val="FF0000"/>
                </a:solidFill>
              </a:rPr>
              <a:t>درآمد </a:t>
            </a:r>
            <a:r>
              <a:rPr lang="fa-IR" sz="4400" u="sng" dirty="0">
                <a:solidFill>
                  <a:srgbClr val="FF0000"/>
                </a:solidFill>
              </a:rPr>
              <a:t>و </a:t>
            </a:r>
            <a:r>
              <a:rPr lang="fa-IR" sz="4400" u="sng" dirty="0" smtClean="0">
                <a:solidFill>
                  <a:srgbClr val="FF0000"/>
                </a:solidFill>
              </a:rPr>
              <a:t>آسیب‌پذیر</a:t>
            </a:r>
            <a:r>
              <a:rPr lang="fa-IR" sz="4400" u="sng" dirty="0">
                <a:solidFill>
                  <a:srgbClr val="FF0000"/>
                </a:solidFill>
              </a:rPr>
              <a:t>:</a:t>
            </a:r>
          </a:p>
          <a:p>
            <a:pPr marL="857250" lvl="1" indent="-457200"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600" dirty="0"/>
              <a:t>صرفه‌جویی و پس انداز</a:t>
            </a:r>
          </a:p>
          <a:p>
            <a:pPr lvl="1"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600" dirty="0"/>
              <a:t> اعتبارات خرد</a:t>
            </a:r>
          </a:p>
          <a:p>
            <a:pPr lvl="1"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600" dirty="0"/>
              <a:t> بیمه‌های خرد و </a:t>
            </a:r>
          </a:p>
          <a:p>
            <a:pPr lvl="1"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600" dirty="0"/>
              <a:t>انتقال وجوه</a:t>
            </a:r>
          </a:p>
          <a:p>
            <a:pPr lvl="1"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500" dirty="0"/>
              <a:t>.</a:t>
            </a:r>
            <a:r>
              <a:rPr lang="fa-IR" sz="4500" dirty="0">
                <a:solidFill>
                  <a:srgbClr val="FF0000"/>
                </a:solidFill>
              </a:rPr>
              <a:t>.............</a:t>
            </a:r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1643074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/>
            </a:r>
            <a:b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</a:b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بانکداری پیوندی</a:t>
            </a:r>
            <a:r>
              <a:rPr lang="fa-IR" sz="4000" dirty="0" smtClean="0">
                <a:cs typeface="B Titr" pitchFamily="2" charset="-78"/>
              </a:rPr>
              <a:t> بعنوان </a:t>
            </a: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يکي از روشهاي اجراي طرح تامين مالي خرد </a:t>
            </a:r>
            <a:r>
              <a:rPr lang="fa-IR" sz="4000" dirty="0" smtClean="0">
                <a:cs typeface="B Titr" pitchFamily="2" charset="-78"/>
              </a:rPr>
              <a:t>است </a:t>
            </a:r>
            <a:br>
              <a:rPr lang="fa-IR" sz="4000" dirty="0" smtClean="0">
                <a:cs typeface="B Titr" pitchFamily="2" charset="-78"/>
              </a:rPr>
            </a:br>
            <a:endParaRPr lang="en-US" sz="4000" b="1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5992"/>
            <a:ext cx="8229600" cy="3714776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b="1" dirty="0" smtClean="0"/>
              <a:t>پيوند مالي بين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fa-IR" sz="2400" b="1" dirty="0" smtClean="0"/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/>
              <a:t> </a:t>
            </a:r>
            <a:r>
              <a:rPr lang="fa-IR" sz="2400" b="1" dirty="0" smtClean="0">
                <a:solidFill>
                  <a:srgbClr val="99FF33"/>
                </a:solidFill>
              </a:rPr>
              <a:t>سازمانهاي مالي رسمي (بانک‌هاي تجاري و دولتي) ...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/>
              <a:t>و 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99FF33"/>
                </a:solidFill>
              </a:rPr>
              <a:t>نهاد های مالی محلی</a:t>
            </a: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/>
              <a:t> براي بهبود و گسترش دستيابي گروههای هدف به خدمات مالي خرد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</a:rPr>
              <a:t>     </a:t>
            </a:r>
            <a:endParaRPr lang="fa-IR" sz="2400" dirty="0" smtClean="0">
              <a:solidFill>
                <a:srgbClr val="FFFF00"/>
              </a:solidFill>
              <a:effectLst/>
            </a:endParaRPr>
          </a:p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</a:rPr>
              <a:t>	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500198"/>
          </a:xfrm>
        </p:spPr>
        <p:txBody>
          <a:bodyPr/>
          <a:lstStyle/>
          <a:p>
            <a:r>
              <a:rPr lang="fa-IR" dirty="0" smtClean="0">
                <a:solidFill>
                  <a:srgbClr val="99FF33"/>
                </a:solidFill>
              </a:rPr>
              <a:t>بانکداري پيوندي چگونه انجام مي شود؟</a:t>
            </a:r>
            <a:endParaRPr lang="fa-IR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fa-IR" sz="4400" dirty="0" smtClean="0"/>
              <a:t>ازطريق تشکيل </a:t>
            </a:r>
            <a:r>
              <a:rPr lang="fa-IR" sz="4400" dirty="0" smtClean="0">
                <a:solidFill>
                  <a:srgbClr val="FFCC00"/>
                </a:solidFill>
              </a:rPr>
              <a:t>سازمان واسطه مالی </a:t>
            </a:r>
          </a:p>
          <a:p>
            <a:pPr algn="ctr">
              <a:buNone/>
            </a:pPr>
            <a:r>
              <a:rPr lang="fa-IR" sz="4400" dirty="0" smtClean="0"/>
              <a:t>به نام </a:t>
            </a:r>
            <a:r>
              <a:rPr lang="fa-IR" sz="4400" dirty="0" smtClean="0">
                <a:solidFill>
                  <a:srgbClr val="00B0F0"/>
                </a:solidFill>
              </a:rPr>
              <a:t>گروههاي خوديار </a:t>
            </a:r>
            <a:endParaRPr lang="fa-IR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507413" cy="5688013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fa-IR" sz="6600" dirty="0" smtClean="0">
                <a:solidFill>
                  <a:srgbClr val="00B0F0"/>
                </a:solidFill>
              </a:rPr>
              <a:t>اما: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fa-IR" sz="2800" dirty="0" smtClean="0"/>
              <a:t>چنین نهادي (گروه خودیار) بايد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fa-IR" sz="2800" dirty="0" smtClean="0">
                <a:solidFill>
                  <a:srgbClr val="FFCC00"/>
                </a:solidFill>
              </a:rPr>
              <a:t>ویژگی ها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fa-IR" sz="2800" dirty="0" smtClean="0">
                <a:solidFill>
                  <a:srgbClr val="FFCC00"/>
                </a:solidFill>
              </a:rPr>
              <a:t>ظرفیت(توانمندي)</a:t>
            </a:r>
            <a:r>
              <a:rPr lang="fa-IR" sz="2800" dirty="0" smtClean="0"/>
              <a:t> کافی و مناسب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v"/>
              <a:defRPr/>
            </a:pPr>
            <a:r>
              <a:rPr lang="fa-IR" sz="2800" dirty="0" smtClean="0">
                <a:solidFill>
                  <a:srgbClr val="FFCC00"/>
                </a:solidFill>
              </a:rPr>
              <a:t>ابزارهای لازم </a:t>
            </a:r>
            <a:r>
              <a:rPr lang="fa-IR" sz="2800" dirty="0" smtClean="0"/>
              <a:t>را برای عملکرد مورد انتظار را داشته باشد.</a:t>
            </a:r>
            <a:endParaRPr lang="en-US" sz="2800" b="1" dirty="0" smtClean="0"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"/>
            <a:ext cx="8229600" cy="66690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16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16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0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0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0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0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dirty="0" smtClean="0">
              <a:solidFill>
                <a:srgbClr val="FFFF00"/>
              </a:solidFill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ظرفیت سازی مستلزم </a:t>
            </a:r>
            <a:r>
              <a:rPr lang="fa-IR" sz="2400" dirty="0" smtClean="0">
                <a:solidFill>
                  <a:srgbClr val="FF6161"/>
                </a:solidFill>
              </a:rPr>
              <a:t>هزینه</a:t>
            </a:r>
            <a:r>
              <a:rPr lang="fa-IR" sz="2400" dirty="0" smtClean="0">
                <a:solidFill>
                  <a:srgbClr val="FFFF00"/>
                </a:solidFill>
              </a:rPr>
              <a:t> است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a-IR" sz="2000" dirty="0" smtClean="0"/>
              <a:t>تأمین این هزینه معمولا از طرق زیر صورت می گیرد: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AutoNum type="arabicPeriod"/>
              <a:defRPr/>
            </a:pPr>
            <a:r>
              <a:rPr lang="fa-IR" sz="1800" b="1" u="sng" dirty="0" smtClean="0">
                <a:solidFill>
                  <a:srgbClr val="FFFF00"/>
                </a:solidFill>
              </a:rPr>
              <a:t>ملحوظ داشتن بخشی یا تمام هزینه های مربوطه در تعیین نرخ کارمزد و یا سود بانکی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AutoNum type="arabicPeriod"/>
              <a:defRPr/>
            </a:pPr>
            <a:r>
              <a:rPr lang="fa-IR" sz="1800" b="1" u="sng" dirty="0" smtClean="0">
                <a:solidFill>
                  <a:srgbClr val="FFFF00"/>
                </a:solidFill>
              </a:rPr>
              <a:t>تجهیز کمکهای مالی خارج ازسیستم بانکی 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AutoNum type="arabicPeriod"/>
              <a:defRPr/>
            </a:pPr>
            <a:r>
              <a:rPr lang="fa-IR" sz="1800" b="1" u="sng" dirty="0" smtClean="0">
                <a:solidFill>
                  <a:srgbClr val="00B0F0"/>
                </a:solidFill>
              </a:rPr>
              <a:t>هدایت خدمات نهادهای دولتی</a:t>
            </a:r>
          </a:p>
          <a:p>
            <a:pPr marL="609600" indent="-609600" eaLnBrk="1" hangingPunct="1">
              <a:lnSpc>
                <a:spcPct val="160000"/>
              </a:lnSpc>
              <a:buFont typeface="Wingdings" pitchFamily="2" charset="2"/>
              <a:buAutoNum type="arabicPeriod"/>
              <a:defRPr/>
            </a:pPr>
            <a:r>
              <a:rPr lang="fa-IR" sz="1800" b="1" u="sng" dirty="0" smtClean="0">
                <a:solidFill>
                  <a:srgbClr val="FFFF00"/>
                </a:solidFill>
              </a:rPr>
              <a:t>استفاده از خدمات داوطلبانه</a:t>
            </a:r>
            <a:r>
              <a:rPr lang="fa-IR" sz="1800" b="1" u="sng" dirty="0" smtClean="0">
                <a:solidFill>
                  <a:schemeClr val="tx2"/>
                </a:solidFill>
              </a:rPr>
              <a:t>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a-IR" sz="2400" b="1" i="1" dirty="0" smtClean="0">
              <a:solidFill>
                <a:srgbClr val="99FF33"/>
              </a:solidFill>
              <a:effectLst/>
              <a:latin typeface="Akram" pitchFamily="2" charset="2"/>
              <a:cs typeface="B Esfehan" pitchFamily="2" charset="-78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00034" y="1071546"/>
            <a:ext cx="21590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370800" anchor="ctr"/>
          <a:lstStyle/>
          <a:p>
            <a:pPr algn="ctr" rtl="0"/>
            <a:r>
              <a:rPr lang="fa-IR" i="1" u="sng" dirty="0" smtClean="0">
                <a:solidFill>
                  <a:srgbClr val="3333CC"/>
                </a:solidFill>
                <a:latin typeface="B Titr" pitchFamily="2" charset="-78"/>
                <a:cs typeface="B Titr" pitchFamily="2" charset="-78"/>
              </a:rPr>
              <a:t>مشتریان(افراد)</a:t>
            </a:r>
            <a:r>
              <a:rPr lang="fa-IR" sz="1800" i="1" u="sng" dirty="0" smtClean="0">
                <a:latin typeface="B Titr" pitchFamily="2" charset="-78"/>
                <a:cs typeface="B Titr" pitchFamily="2" charset="-78"/>
              </a:rPr>
              <a:t> </a:t>
            </a:r>
            <a:endParaRPr lang="en-US" sz="1800" i="1" u="sng" dirty="0"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357554" y="1000108"/>
            <a:ext cx="2232025" cy="14398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fa-IR" sz="1800" i="1" u="sng" dirty="0">
                <a:solidFill>
                  <a:srgbClr val="3333CC"/>
                </a:solidFill>
                <a:latin typeface="B Titr" pitchFamily="2" charset="-78"/>
                <a:cs typeface="B Titr" pitchFamily="2" charset="-78"/>
              </a:rPr>
              <a:t>سازمانهای واسطه :</a:t>
            </a:r>
            <a:r>
              <a:rPr lang="fa-IR" sz="1800" b="0" dirty="0">
                <a:solidFill>
                  <a:srgbClr val="3333CC"/>
                </a:solidFill>
                <a:latin typeface="B Titr" pitchFamily="2" charset="-78"/>
                <a:cs typeface="B Titr" pitchFamily="2" charset="-78"/>
              </a:rPr>
              <a:t> </a:t>
            </a:r>
            <a:endParaRPr lang="fa-IR" sz="1800" i="1" dirty="0">
              <a:solidFill>
                <a:srgbClr val="3333CC"/>
              </a:solidFill>
              <a:latin typeface="Gungsuh" pitchFamily="18" charset="-127"/>
              <a:cs typeface="B Titr" pitchFamily="2" charset="-78"/>
            </a:endParaRPr>
          </a:p>
          <a:p>
            <a:pPr algn="ctr" rtl="0"/>
            <a:r>
              <a:rPr lang="fa-IR" sz="2400" i="1" dirty="0">
                <a:solidFill>
                  <a:srgbClr val="FF3300"/>
                </a:solidFill>
                <a:latin typeface="Gungsuh" pitchFamily="18" charset="-127"/>
                <a:cs typeface="B Titr" pitchFamily="2" charset="-78"/>
              </a:rPr>
              <a:t>گروههای خودیار</a:t>
            </a:r>
          </a:p>
          <a:p>
            <a:pPr algn="ctr" rtl="0"/>
            <a:endParaRPr lang="fa-IR" sz="1800" b="0" dirty="0">
              <a:solidFill>
                <a:srgbClr val="3333CC"/>
              </a:solidFill>
              <a:latin typeface="B Titr" pitchFamily="2" charset="-78"/>
              <a:cs typeface="B Titr" pitchFamily="2" charset="-78"/>
            </a:endParaRPr>
          </a:p>
          <a:p>
            <a:pPr algn="ctr" rtl="0"/>
            <a:endParaRPr lang="en-US" sz="1800" b="0" dirty="0"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357950" y="1142984"/>
            <a:ext cx="2159000" cy="10810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bIns="442800" anchor="ctr"/>
          <a:lstStyle/>
          <a:p>
            <a:pPr algn="ctr"/>
            <a:r>
              <a:rPr lang="fa-IR" i="1" u="sng" dirty="0" smtClean="0">
                <a:solidFill>
                  <a:schemeClr val="accent1"/>
                </a:solidFill>
                <a:latin typeface="B Titr" pitchFamily="2" charset="-78"/>
                <a:cs typeface="B Titr" pitchFamily="2" charset="-78"/>
              </a:rPr>
              <a:t>بانک عامل</a:t>
            </a:r>
            <a:endParaRPr lang="en-US" i="1" u="sng" dirty="0">
              <a:solidFill>
                <a:schemeClr val="accent1"/>
              </a:solidFill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500298" y="1214422"/>
            <a:ext cx="936625" cy="1008063"/>
          </a:xfrm>
          <a:prstGeom prst="leftRightArrow">
            <a:avLst>
              <a:gd name="adj1" fmla="val 34315"/>
              <a:gd name="adj2" fmla="val 2544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429256" y="1214422"/>
            <a:ext cx="1008062" cy="936625"/>
          </a:xfrm>
          <a:prstGeom prst="leftRightArrow">
            <a:avLst>
              <a:gd name="adj1" fmla="val 36565"/>
              <a:gd name="adj2" fmla="val 26678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3500430" y="1928802"/>
            <a:ext cx="2071702" cy="1143008"/>
          </a:xfrm>
          <a:prstGeom prst="irregularSeal1">
            <a:avLst/>
          </a:prstGeom>
          <a:solidFill>
            <a:srgbClr val="FFCCFF"/>
          </a:solidFill>
          <a:ln w="50800" algn="ctr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B Titr" pitchFamily="2" charset="-78"/>
                <a:cs typeface="B Titr" pitchFamily="2" charset="-78"/>
              </a:rPr>
              <a:t>ظرفیت سازی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57705" name="AutoShape 9"/>
          <p:cNvSpPr>
            <a:spLocks noChangeArrowheads="1"/>
          </p:cNvSpPr>
          <p:nvPr/>
        </p:nvSpPr>
        <p:spPr bwMode="auto">
          <a:xfrm flipH="1">
            <a:off x="6643702" y="2071678"/>
            <a:ext cx="1584326" cy="1000132"/>
          </a:xfrm>
          <a:prstGeom prst="irregularSeal1">
            <a:avLst/>
          </a:prstGeom>
          <a:solidFill>
            <a:srgbClr val="FFCCFF"/>
          </a:solidFill>
          <a:ln w="50800" algn="ctr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B Titr" pitchFamily="2" charset="-78"/>
                <a:cs typeface="B Titr" pitchFamily="2" charset="-78"/>
              </a:rPr>
              <a:t>ظرفیت سازی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57706" name="AutoShape 10"/>
          <p:cNvSpPr>
            <a:spLocks noChangeArrowheads="1"/>
          </p:cNvSpPr>
          <p:nvPr/>
        </p:nvSpPr>
        <p:spPr bwMode="auto">
          <a:xfrm flipH="1">
            <a:off x="714348" y="2000240"/>
            <a:ext cx="1654176" cy="1143008"/>
          </a:xfrm>
          <a:prstGeom prst="irregularSeal1">
            <a:avLst/>
          </a:prstGeom>
          <a:solidFill>
            <a:srgbClr val="FFCCFF"/>
          </a:solidFill>
          <a:ln w="50800" algn="ctr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dirty="0">
                <a:solidFill>
                  <a:schemeClr val="accent5">
                    <a:lumMod val="50000"/>
                  </a:schemeClr>
                </a:solidFill>
                <a:latin typeface="B Titr" pitchFamily="2" charset="-78"/>
                <a:cs typeface="B Titr" pitchFamily="2" charset="-78"/>
              </a:rPr>
              <a:t>ظرفیت سازی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 Titr" pitchFamily="2" charset="-78"/>
              <a:cs typeface="B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7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7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7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7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7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57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77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build="p"/>
      <p:bldP spid="157704" grpId="0" animBg="1"/>
      <p:bldP spid="157705" grpId="0" animBg="1"/>
      <p:bldP spid="157706" grpId="0" animBg="1"/>
      <p:bldP spid="1577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dirty="0" smtClean="0">
                <a:solidFill>
                  <a:srgbClr val="99FF33"/>
                </a:solidFill>
                <a:cs typeface="B Titr" pitchFamily="2" charset="-78"/>
              </a:rPr>
              <a:t>گروه خودیار -  ویژگی ها</a:t>
            </a:r>
            <a:endParaRPr lang="en-US" sz="4000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29600" cy="545466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کوچک ومحلی</a:t>
            </a:r>
          </a:p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 با اعضاء همگن ، همدل، همدرد و به طور خلاصه با  </a:t>
            </a:r>
            <a:r>
              <a:rPr lang="fa-IR" sz="2400" dirty="0" smtClean="0">
                <a:solidFill>
                  <a:srgbClr val="FFFF00"/>
                </a:solidFill>
              </a:rPr>
              <a:t>وفاق</a:t>
            </a:r>
            <a:r>
              <a:rPr lang="fa-IR" sz="2400" dirty="0" smtClean="0"/>
              <a:t> و بدون </a:t>
            </a:r>
            <a:r>
              <a:rPr lang="fa-IR" sz="2400" dirty="0" smtClean="0">
                <a:solidFill>
                  <a:srgbClr val="FFFF00"/>
                </a:solidFill>
              </a:rPr>
              <a:t>نفاق</a:t>
            </a:r>
            <a:r>
              <a:rPr lang="fa-IR" sz="2400" dirty="0" smtClean="0"/>
              <a:t> </a:t>
            </a:r>
          </a:p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با چشم انداز مشترک </a:t>
            </a:r>
          </a:p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پذیرش ”</a:t>
            </a:r>
            <a:r>
              <a:rPr lang="fa-IR" sz="2400" dirty="0" smtClean="0">
                <a:solidFill>
                  <a:srgbClr val="FFFF00"/>
                </a:solidFill>
              </a:rPr>
              <a:t>اصل پس انداز</a:t>
            </a:r>
            <a:r>
              <a:rPr lang="fa-IR" sz="2400" dirty="0" smtClean="0"/>
              <a:t>“ به عنوان عصاره خودیاری </a:t>
            </a:r>
          </a:p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تصمیم گیری و مسئولیت مشترک</a:t>
            </a:r>
          </a:p>
          <a:p>
            <a:pPr eaLnBrk="1" hangingPunct="1">
              <a:lnSpc>
                <a:spcPct val="11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سازمان یافته و منظم (دارای اساسنامه، هیئت مدیره شامل سرپرست، خزانه دار و منشی، مجمع عمومی، تفاهمنامه برای جمع آوری پس انداز ، محل مشخص برای تشکیل جلسات، صورت جلسات ، حساب بانکی مشترک)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dirty="0" smtClean="0">
                <a:solidFill>
                  <a:srgbClr val="DF1803"/>
                </a:solidFill>
              </a:rPr>
              <a:t>ولي:</a:t>
            </a:r>
            <a:r>
              <a:rPr lang="fa-IR" sz="2400" dirty="0" smtClean="0"/>
              <a:t> اصل نخست در تشکیل و عملکرد بهینه گروه خودیار</a:t>
            </a:r>
            <a:r>
              <a:rPr lang="fa-IR" sz="2000" dirty="0" smtClean="0"/>
              <a:t>: 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</a:rPr>
              <a:t>پس انداز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dirty="0" smtClean="0">
                <a:solidFill>
                  <a:srgbClr val="99FF33"/>
                </a:solidFill>
                <a:cs typeface="B Titr" pitchFamily="2" charset="-78"/>
              </a:rPr>
              <a:t>گروه خودیار -  ظرفیت ها</a:t>
            </a:r>
            <a:endParaRPr lang="en-US" sz="4000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خودگردان و مستقل 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جمع آوری پس انداز و تجهیز منابع داخلی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استفاده بهینه از منابع داخلی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تهیه و تنظیم تقاضا برای دریافت تسهيلات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بررسی و تصویب طرحهای اعضاء بر اساس پویایی گروه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پایش و نظارت  متقابل بین اعضا بطور موثر و منظم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تنظيم دفاتر مالی منظم و قابل حسابرسی  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داشتن ظرفیت و شرایط دریافت وام از بانک بطور عمده و خرده فروشی آن بین اعضای خود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جمع آوری اقساط وام و بازپرداخت آن به بانک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fa-IR" b="1" i="1" dirty="0" smtClean="0">
                <a:solidFill>
                  <a:srgbClr val="F3FFD5"/>
                </a:solidFill>
                <a:cs typeface="B Titr" pitchFamily="2" charset="-78"/>
              </a:rPr>
              <a:t> </a:t>
            </a:r>
            <a:r>
              <a:rPr lang="fa-IR" sz="4000" dirty="0" smtClean="0">
                <a:solidFill>
                  <a:srgbClr val="99FF33"/>
                </a:solidFill>
                <a:cs typeface="B Titr" pitchFamily="2" charset="-78"/>
              </a:rPr>
              <a:t>گروه خودیار -  ابزارها</a:t>
            </a:r>
            <a:endParaRPr lang="en-US" sz="4000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منابع داخلی:</a:t>
            </a:r>
            <a:r>
              <a:rPr lang="fa-IR" sz="2400" dirty="0" smtClean="0"/>
              <a:t> (متشکل ازپس اندازها ،سودهای حاصل از وامهای داخلی و وامهای خارج از گروه، سایر درآمدها مثل عدم به موقع حضور اعضا در جلسات و یا فعالیتهای مشترک گروهی)</a:t>
            </a:r>
          </a:p>
          <a:p>
            <a:pPr eaLnBrk="1" hangingPunct="1">
              <a:lnSpc>
                <a:spcPct val="17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دفاترثبت معاملات</a:t>
            </a:r>
            <a:r>
              <a:rPr lang="fa-IR" sz="2400" dirty="0" smtClean="0"/>
              <a:t> داخل گروه و ترازنامه حسابرسی شده </a:t>
            </a:r>
          </a:p>
          <a:p>
            <a:pPr eaLnBrk="1" hangingPunct="1">
              <a:lnSpc>
                <a:spcPct val="17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>
                <a:solidFill>
                  <a:srgbClr val="00B0F0"/>
                </a:solidFill>
              </a:rPr>
              <a:t>ضمانت زنجیره ای </a:t>
            </a:r>
            <a:r>
              <a:rPr lang="fa-IR" sz="2400" dirty="0" smtClean="0"/>
              <a:t>بین اعضای خود</a:t>
            </a:r>
          </a:p>
          <a:p>
            <a:pPr eaLnBrk="1" hangingPunct="1">
              <a:lnSpc>
                <a:spcPct val="17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اعطای اختیارات به هیئت مدیره</a:t>
            </a:r>
            <a:r>
              <a:rPr lang="fa-IR" sz="2400" dirty="0" smtClean="0"/>
              <a:t> برای اخذ وام و انجام سایر معاملات 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686800" cy="638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a-IR" b="1" dirty="0" smtClean="0">
                <a:solidFill>
                  <a:srgbClr val="99FF33"/>
                </a:solidFill>
                <a:effectLst/>
              </a:rPr>
              <a:t>کلیدی ترین گام ها درراه تحقق بانکداری پیوندی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fa-IR" sz="2400" b="1" dirty="0" smtClean="0">
              <a:effectLst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99FFCC"/>
                </a:solidFill>
                <a:effectLst/>
              </a:rPr>
              <a:t>1- </a:t>
            </a:r>
            <a:r>
              <a:rPr lang="fa-IR" sz="2400" b="1" dirty="0" smtClean="0">
                <a:solidFill>
                  <a:srgbClr val="99FFCC"/>
                </a:solidFill>
              </a:rPr>
              <a:t>سیاستگذاری درسطح ملی ،بانکها و موسسات مالی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99FFCC"/>
                </a:solidFill>
              </a:rPr>
              <a:t>2- تشکیل سازمان مالی واسطه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99FFCC"/>
                </a:solidFill>
              </a:rPr>
              <a:t>3- ظرفیت سازی در :</a:t>
            </a:r>
          </a:p>
          <a:p>
            <a:pPr lvl="4" algn="just" eaLnBrk="1" hangingPunct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66"/>
                </a:solidFill>
              </a:rPr>
              <a:t> بانکها وموسسات مالی</a:t>
            </a:r>
          </a:p>
          <a:p>
            <a:pPr lvl="4" algn="just" eaLnBrk="1" hangingPunct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66"/>
                </a:solidFill>
              </a:rPr>
              <a:t> سازمان مالی واسطه </a:t>
            </a:r>
          </a:p>
          <a:p>
            <a:pPr lvl="4" algn="just" eaLnBrk="1" hangingPunct="1">
              <a:lnSpc>
                <a:spcPct val="150000"/>
              </a:lnSpc>
              <a:defRPr/>
            </a:pPr>
            <a:r>
              <a:rPr lang="fa-IR" sz="2400" b="1" dirty="0" smtClean="0">
                <a:solidFill>
                  <a:srgbClr val="FFFF66"/>
                </a:solidFill>
              </a:rPr>
              <a:t> اعضای آن</a:t>
            </a:r>
            <a:endParaRPr lang="en-US" sz="2400" b="1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99FF33"/>
                </a:solidFill>
              </a:rPr>
              <a:t>الزامات قانون برنامه پنجم</a:t>
            </a:r>
            <a:endParaRPr lang="en-US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27 (نظام جامع تأمين اجتماعي)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39 (</a:t>
            </a:r>
            <a:r>
              <a:rPr lang="fa-IR" sz="2400" b="1" dirty="0" smtClean="0"/>
              <a:t>حمايتي و توانمندسازي): بند الف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80 ( اشتغال):  بندهای الف، ج، د، هـ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172 (ارتقاء ساكنان مناطق حاشيه‌نشين): بند الف 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194 ( توسعه روستایی): بندهای  الف، ب،‌ د، هـ، و، ز، ک، س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204 (ارتقاء و تقويت اقتصاد و معيشت مرزنشينان)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fa-IR" sz="2400" dirty="0" smtClean="0"/>
              <a:t>ماده 230 (برنامه جامع توسعه امور زنان و خانواده)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8"/>
          <p:cNvSpPr>
            <a:spLocks/>
          </p:cNvSpPr>
          <p:nvPr/>
        </p:nvSpPr>
        <p:spPr bwMode="auto">
          <a:xfrm rot="-10489504">
            <a:off x="2916238" y="5013325"/>
            <a:ext cx="1152525" cy="358775"/>
          </a:xfrm>
          <a:custGeom>
            <a:avLst/>
            <a:gdLst>
              <a:gd name="T0" fmla="*/ 0 w 1006"/>
              <a:gd name="T1" fmla="*/ 0 h 759"/>
              <a:gd name="T2" fmla="*/ 2147483647 w 1006"/>
              <a:gd name="T3" fmla="*/ 2147483647 h 759"/>
              <a:gd name="T4" fmla="*/ 2147483647 w 1006"/>
              <a:gd name="T5" fmla="*/ 2147483647 h 759"/>
              <a:gd name="T6" fmla="*/ 0 60000 65536"/>
              <a:gd name="T7" fmla="*/ 0 60000 65536"/>
              <a:gd name="T8" fmla="*/ 0 60000 65536"/>
              <a:gd name="T9" fmla="*/ 0 w 1006"/>
              <a:gd name="T10" fmla="*/ 0 h 759"/>
              <a:gd name="T11" fmla="*/ 1006 w 1006"/>
              <a:gd name="T12" fmla="*/ 759 h 7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6" h="759">
                <a:moveTo>
                  <a:pt x="0" y="0"/>
                </a:moveTo>
                <a:lnTo>
                  <a:pt x="1006" y="750"/>
                </a:lnTo>
                <a:lnTo>
                  <a:pt x="987" y="759"/>
                </a:lnTo>
              </a:path>
            </a:pathLst>
          </a:custGeom>
          <a:noFill/>
          <a:ln w="50800">
            <a:solidFill>
              <a:srgbClr val="FF0000"/>
            </a:solidFill>
            <a:prstDash val="dashDot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fa-IR" sz="3200" b="1" dirty="0" smtClean="0">
                <a:solidFill>
                  <a:srgbClr val="99FF33"/>
                </a:solidFill>
                <a:latin typeface="Times New Roman" pitchFamily="18" charset="0"/>
                <a:cs typeface="B Titr" pitchFamily="2" charset="-78"/>
              </a:rPr>
              <a:t>راهبرد بانکداری پیوندی انجام شده در ایران </a:t>
            </a:r>
            <a:br>
              <a:rPr lang="fa-IR" sz="3200" b="1" dirty="0" smtClean="0">
                <a:solidFill>
                  <a:srgbClr val="99FF33"/>
                </a:solidFill>
                <a:latin typeface="Times New Roman" pitchFamily="18" charset="0"/>
                <a:cs typeface="B Titr" pitchFamily="2" charset="-78"/>
              </a:rPr>
            </a:br>
            <a:endParaRPr lang="en-US" sz="2400" b="1" dirty="0" smtClean="0">
              <a:solidFill>
                <a:srgbClr val="99FF33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359775" cy="5184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a-IR" sz="2000" b="1" dirty="0" smtClean="0">
                <a:latin typeface="Times New Roman" pitchFamily="18" charset="0"/>
              </a:rPr>
              <a:t> </a:t>
            </a:r>
            <a:endParaRPr lang="en-US" sz="4400" b="1" dirty="0" smtClean="0">
              <a:latin typeface="Times New Roman" pitchFamily="18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5148263" y="2781300"/>
            <a:ext cx="1079500" cy="0"/>
          </a:xfrm>
          <a:prstGeom prst="line">
            <a:avLst/>
          </a:prstGeom>
          <a:noFill/>
          <a:ln w="66675">
            <a:solidFill>
              <a:srgbClr val="99CC00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5076825" y="3068638"/>
            <a:ext cx="1008063" cy="0"/>
          </a:xfrm>
          <a:prstGeom prst="line">
            <a:avLst/>
          </a:prstGeom>
          <a:noFill/>
          <a:ln w="69850">
            <a:solidFill>
              <a:srgbClr val="99CC00"/>
            </a:solidFill>
            <a:round/>
            <a:headEnd type="diamond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140200" y="5445125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>
              <a:latin typeface="Tahoma" pitchFamily="34" charset="0"/>
              <a:cs typeface="B Titr" pitchFamily="2" charset="-78"/>
            </a:endParaRP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6084888" y="5084763"/>
            <a:ext cx="1295400" cy="423862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 type="stealth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2916238" y="4084638"/>
            <a:ext cx="2087562" cy="936625"/>
          </a:xfrm>
          <a:prstGeom prst="line">
            <a:avLst/>
          </a:prstGeom>
          <a:noFill/>
          <a:ln w="50800">
            <a:noFill/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468313" y="5661025"/>
            <a:ext cx="935037" cy="0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>
            <a:off x="468313" y="6021388"/>
            <a:ext cx="935037" cy="0"/>
          </a:xfrm>
          <a:prstGeom prst="line">
            <a:avLst/>
          </a:prstGeom>
          <a:noFill/>
          <a:ln w="508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403350" y="5445125"/>
            <a:ext cx="143986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fa-IR" b="0" dirty="0">
                <a:solidFill>
                  <a:srgbClr val="DFEA4C"/>
                </a:solidFill>
                <a:latin typeface="Tahoma" pitchFamily="34" charset="0"/>
                <a:cs typeface="B Titr" pitchFamily="2" charset="-78"/>
              </a:rPr>
              <a:t>ما لی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fa-IR" b="0" dirty="0">
                <a:solidFill>
                  <a:srgbClr val="DFEA4C"/>
                </a:solidFill>
                <a:latin typeface="Tahoma" pitchFamily="34" charset="0"/>
                <a:cs typeface="B Titr" pitchFamily="2" charset="-78"/>
              </a:rPr>
              <a:t>ظرفیت سازی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fa-IR" sz="1600" b="0" dirty="0" smtClean="0">
                <a:solidFill>
                  <a:srgbClr val="DFEA4C"/>
                </a:solidFill>
                <a:latin typeface="Tahoma" pitchFamily="34" charset="0"/>
                <a:cs typeface="B Titr" pitchFamily="2" charset="-78"/>
              </a:rPr>
              <a:t>آموزش کارآفرینی</a:t>
            </a:r>
            <a:endParaRPr lang="en-US" sz="1600" b="0" dirty="0">
              <a:solidFill>
                <a:srgbClr val="DFEA4C"/>
              </a:solidFill>
              <a:latin typeface="Tahoma" pitchFamily="34" charset="0"/>
              <a:cs typeface="B Titr" pitchFamily="2" charset="-78"/>
            </a:endParaRPr>
          </a:p>
        </p:txBody>
      </p:sp>
      <p:sp>
        <p:nvSpPr>
          <p:cNvPr id="32781" name="Rectangle 16" descr="30%"/>
          <p:cNvSpPr>
            <a:spLocks noChangeArrowheads="1"/>
          </p:cNvSpPr>
          <p:nvPr/>
        </p:nvSpPr>
        <p:spPr bwMode="auto">
          <a:xfrm>
            <a:off x="4284663" y="4941888"/>
            <a:ext cx="1728787" cy="1439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a-IR" sz="2800" dirty="0">
                <a:solidFill>
                  <a:srgbClr val="FFCC00"/>
                </a:solidFill>
                <a:latin typeface="+mn-lt"/>
                <a:cs typeface="+mj-cs"/>
              </a:rPr>
              <a:t>عامل </a:t>
            </a:r>
            <a:r>
              <a:rPr lang="fa-IR" sz="2800" dirty="0" smtClean="0">
                <a:solidFill>
                  <a:srgbClr val="FFCC00"/>
                </a:solidFill>
                <a:latin typeface="+mn-lt"/>
                <a:cs typeface="+mj-cs"/>
              </a:rPr>
              <a:t>اجرا</a:t>
            </a:r>
          </a:p>
          <a:p>
            <a:pPr algn="ctr">
              <a:defRPr/>
            </a:pPr>
            <a:r>
              <a:rPr lang="fa-IR" sz="2800" dirty="0" smtClean="0">
                <a:solidFill>
                  <a:srgbClr val="FFCC00"/>
                </a:solidFill>
                <a:latin typeface="+mn-lt"/>
                <a:cs typeface="+mj-cs"/>
              </a:rPr>
              <a:t>(ملي)</a:t>
            </a:r>
            <a:endParaRPr lang="en-US" sz="2800" dirty="0">
              <a:solidFill>
                <a:srgbClr val="FFCC00"/>
              </a:solidFill>
              <a:latin typeface="+mn-lt"/>
              <a:cs typeface="+mj-cs"/>
            </a:endParaRPr>
          </a:p>
        </p:txBody>
      </p:sp>
      <p:sp>
        <p:nvSpPr>
          <p:cNvPr id="19470" name="Oval 19" descr="30%"/>
          <p:cNvSpPr>
            <a:spLocks noChangeArrowheads="1"/>
          </p:cNvSpPr>
          <p:nvPr/>
        </p:nvSpPr>
        <p:spPr bwMode="auto">
          <a:xfrm>
            <a:off x="1692275" y="4292600"/>
            <a:ext cx="1727200" cy="720725"/>
          </a:xfrm>
          <a:prstGeom prst="ellipse">
            <a:avLst/>
          </a:prstGeom>
          <a:solidFill>
            <a:schemeClr val="accent1">
              <a:alpha val="4705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DFD39"/>
                </a:solidFill>
              </a:rPr>
              <a:t>NGO</a:t>
            </a:r>
            <a:r>
              <a:rPr lang="fa-IR" dirty="0">
                <a:solidFill>
                  <a:srgbClr val="FDFD39"/>
                </a:solidFill>
              </a:rPr>
              <a:t> </a:t>
            </a:r>
            <a:r>
              <a:rPr lang="fa-IR" sz="1600" dirty="0">
                <a:solidFill>
                  <a:srgbClr val="FDFD39"/>
                </a:solidFill>
                <a:cs typeface="B Titr" pitchFamily="2" charset="-78"/>
              </a:rPr>
              <a:t>ها و </a:t>
            </a:r>
          </a:p>
          <a:p>
            <a:pPr algn="ctr"/>
            <a:r>
              <a:rPr lang="fa-IR" sz="1600" dirty="0">
                <a:solidFill>
                  <a:srgbClr val="FDFD39"/>
                </a:solidFill>
                <a:cs typeface="B Titr" pitchFamily="2" charset="-78"/>
              </a:rPr>
              <a:t>تسهیلگران </a:t>
            </a:r>
            <a:r>
              <a:rPr lang="fa-IR" sz="1600" dirty="0" smtClean="0">
                <a:solidFill>
                  <a:srgbClr val="FDFD39"/>
                </a:solidFill>
                <a:cs typeface="B Titr" pitchFamily="2" charset="-78"/>
              </a:rPr>
              <a:t>(محلی)</a:t>
            </a:r>
            <a:endParaRPr lang="en-US" sz="1600" dirty="0">
              <a:solidFill>
                <a:srgbClr val="FDFD39"/>
              </a:solidFill>
              <a:cs typeface="B Titr" pitchFamily="2" charset="-78"/>
            </a:endParaRPr>
          </a:p>
        </p:txBody>
      </p:sp>
      <p:sp>
        <p:nvSpPr>
          <p:cNvPr id="19471" name="Line 21"/>
          <p:cNvSpPr>
            <a:spLocks noChangeShapeType="1"/>
          </p:cNvSpPr>
          <p:nvPr/>
        </p:nvSpPr>
        <p:spPr bwMode="auto">
          <a:xfrm flipV="1">
            <a:off x="2700338" y="3284538"/>
            <a:ext cx="0" cy="936625"/>
          </a:xfrm>
          <a:prstGeom prst="line">
            <a:avLst/>
          </a:prstGeom>
          <a:noFill/>
          <a:ln w="53975" cap="rnd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22"/>
          <p:cNvSpPr>
            <a:spLocks noChangeShapeType="1"/>
          </p:cNvSpPr>
          <p:nvPr/>
        </p:nvSpPr>
        <p:spPr bwMode="auto">
          <a:xfrm flipV="1">
            <a:off x="7380288" y="3429000"/>
            <a:ext cx="0" cy="1512888"/>
          </a:xfrm>
          <a:prstGeom prst="line">
            <a:avLst/>
          </a:prstGeom>
          <a:noFill/>
          <a:ln w="60325" cap="rnd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utoShape 23" descr="30%"/>
          <p:cNvSpPr>
            <a:spLocks noChangeArrowheads="1"/>
          </p:cNvSpPr>
          <p:nvPr/>
        </p:nvSpPr>
        <p:spPr bwMode="auto">
          <a:xfrm>
            <a:off x="6372225" y="2708275"/>
            <a:ext cx="2376488" cy="6492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>
                <a:solidFill>
                  <a:srgbClr val="FDFD39"/>
                </a:solidFill>
                <a:latin typeface="B Titr" pitchFamily="2" charset="-78"/>
                <a:cs typeface="B Titr" pitchFamily="2" charset="-78"/>
              </a:rPr>
              <a:t>بانک کشاورزی</a:t>
            </a:r>
            <a:endParaRPr lang="en-US" sz="2400">
              <a:solidFill>
                <a:srgbClr val="FDFD39"/>
              </a:solidFill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9474" name="AutoShape 24" descr="30%"/>
          <p:cNvSpPr>
            <a:spLocks noChangeArrowheads="1"/>
          </p:cNvSpPr>
          <p:nvPr/>
        </p:nvSpPr>
        <p:spPr bwMode="auto">
          <a:xfrm>
            <a:off x="1331913" y="2636838"/>
            <a:ext cx="3600450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a-IR">
                <a:solidFill>
                  <a:srgbClr val="FDFD39"/>
                </a:solidFill>
                <a:latin typeface="B Titr" pitchFamily="2" charset="-78"/>
                <a:cs typeface="B Titr" pitchFamily="2" charset="-78"/>
              </a:rPr>
              <a:t>نهادهای مالی محلی (</a:t>
            </a:r>
            <a:r>
              <a:rPr lang="fa-IR">
                <a:solidFill>
                  <a:srgbClr val="FF9900"/>
                </a:solidFill>
                <a:latin typeface="B Titr" pitchFamily="2" charset="-78"/>
                <a:cs typeface="B Titr" pitchFamily="2" charset="-78"/>
              </a:rPr>
              <a:t>گروه خودیار</a:t>
            </a:r>
            <a:r>
              <a:rPr lang="fa-IR">
                <a:solidFill>
                  <a:srgbClr val="FDFD39"/>
                </a:solidFill>
                <a:latin typeface="B Titr" pitchFamily="2" charset="-78"/>
                <a:cs typeface="B Titr" pitchFamily="2" charset="-78"/>
              </a:rPr>
              <a:t>)</a:t>
            </a:r>
            <a:endParaRPr lang="en-US">
              <a:solidFill>
                <a:srgbClr val="FDFD39"/>
              </a:solidFill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9475" name="Line 25"/>
          <p:cNvSpPr>
            <a:spLocks noChangeShapeType="1"/>
          </p:cNvSpPr>
          <p:nvPr/>
        </p:nvSpPr>
        <p:spPr bwMode="auto">
          <a:xfrm>
            <a:off x="468313" y="6453188"/>
            <a:ext cx="935037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6"/>
          <p:cNvSpPr>
            <a:spLocks noChangeShapeType="1"/>
          </p:cNvSpPr>
          <p:nvPr/>
        </p:nvSpPr>
        <p:spPr bwMode="auto">
          <a:xfrm flipV="1">
            <a:off x="1692275" y="3284538"/>
            <a:ext cx="0" cy="720725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7"/>
          <p:cNvSpPr>
            <a:spLocks noChangeArrowheads="1"/>
          </p:cNvSpPr>
          <p:nvPr/>
        </p:nvSpPr>
        <p:spPr bwMode="auto">
          <a:xfrm>
            <a:off x="1187450" y="4005263"/>
            <a:ext cx="936625" cy="576262"/>
          </a:xfrm>
          <a:prstGeom prst="ellipse">
            <a:avLst/>
          </a:prstGeom>
          <a:solidFill>
            <a:srgbClr val="FF00FF">
              <a:alpha val="4705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3924300" y="5300663"/>
            <a:ext cx="576263" cy="1223962"/>
          </a:xfrm>
          <a:prstGeom prst="rect">
            <a:avLst/>
          </a:prstGeom>
          <a:solidFill>
            <a:srgbClr val="FF00FF">
              <a:alpha val="45882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 flipH="1" flipV="1">
            <a:off x="1547813" y="4652963"/>
            <a:ext cx="2303462" cy="1512887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71" name="AutoShape 31"/>
          <p:cNvSpPr>
            <a:spLocks noChangeArrowheads="1"/>
          </p:cNvSpPr>
          <p:nvPr/>
        </p:nvSpPr>
        <p:spPr bwMode="auto">
          <a:xfrm>
            <a:off x="2339975" y="1916113"/>
            <a:ext cx="1512888" cy="792162"/>
          </a:xfrm>
          <a:prstGeom prst="downArrowCallout">
            <a:avLst>
              <a:gd name="adj1" fmla="val 47746"/>
              <a:gd name="adj2" fmla="val 47746"/>
              <a:gd name="adj3" fmla="val 16667"/>
              <a:gd name="adj4" fmla="val 66667"/>
            </a:avLst>
          </a:prstGeom>
          <a:solidFill>
            <a:schemeClr val="tx2">
              <a:alpha val="25999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a-IR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rPr>
              <a:t>اعضاء</a:t>
            </a:r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Titr" pitchFamily="2" charset="-78"/>
              <a:cs typeface="B Titr" pitchFamily="2" charset="-78"/>
            </a:endParaRPr>
          </a:p>
        </p:txBody>
      </p:sp>
      <p:sp>
        <p:nvSpPr>
          <p:cNvPr id="19481" name="Line 32"/>
          <p:cNvSpPr>
            <a:spLocks noChangeShapeType="1"/>
          </p:cNvSpPr>
          <p:nvPr/>
        </p:nvSpPr>
        <p:spPr bwMode="auto">
          <a:xfrm flipH="1">
            <a:off x="971550" y="3716338"/>
            <a:ext cx="16557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33"/>
          <p:cNvSpPr>
            <a:spLocks noChangeShapeType="1"/>
          </p:cNvSpPr>
          <p:nvPr/>
        </p:nvSpPr>
        <p:spPr bwMode="auto">
          <a:xfrm flipV="1">
            <a:off x="971550" y="2276475"/>
            <a:ext cx="0" cy="1368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4"/>
          <p:cNvSpPr>
            <a:spLocks noChangeShapeType="1"/>
          </p:cNvSpPr>
          <p:nvPr/>
        </p:nvSpPr>
        <p:spPr bwMode="auto">
          <a:xfrm>
            <a:off x="971550" y="2205038"/>
            <a:ext cx="129698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35"/>
          <p:cNvSpPr>
            <a:spLocks noChangeShapeType="1"/>
          </p:cNvSpPr>
          <p:nvPr/>
        </p:nvSpPr>
        <p:spPr bwMode="auto">
          <a:xfrm flipH="1" flipV="1">
            <a:off x="539750" y="4221163"/>
            <a:ext cx="647700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36"/>
          <p:cNvSpPr>
            <a:spLocks noChangeShapeType="1"/>
          </p:cNvSpPr>
          <p:nvPr/>
        </p:nvSpPr>
        <p:spPr bwMode="auto">
          <a:xfrm flipV="1">
            <a:off x="611188" y="2133600"/>
            <a:ext cx="0" cy="2016125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7"/>
          <p:cNvSpPr>
            <a:spLocks noChangeShapeType="1"/>
          </p:cNvSpPr>
          <p:nvPr/>
        </p:nvSpPr>
        <p:spPr bwMode="auto">
          <a:xfrm>
            <a:off x="611188" y="2133600"/>
            <a:ext cx="1657350" cy="0"/>
          </a:xfrm>
          <a:prstGeom prst="line">
            <a:avLst/>
          </a:prstGeom>
          <a:noFill/>
          <a:ln w="38100" cap="rnd">
            <a:solidFill>
              <a:srgbClr val="FF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Oval 46"/>
          <p:cNvSpPr>
            <a:spLocks noChangeArrowheads="1"/>
          </p:cNvSpPr>
          <p:nvPr/>
        </p:nvSpPr>
        <p:spPr bwMode="auto">
          <a:xfrm>
            <a:off x="577850" y="6288088"/>
            <a:ext cx="500063" cy="330200"/>
          </a:xfrm>
          <a:prstGeom prst="ellipse">
            <a:avLst/>
          </a:prstGeom>
          <a:solidFill>
            <a:srgbClr val="FF00FF">
              <a:alpha val="47058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B Titr" pitchFamily="2" charset="-78"/>
              <a:cs typeface="B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گامهاي اجرايي تشکيل گروه خوديار</a:t>
            </a:r>
            <a:endParaRPr lang="en-US" sz="4000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8713787" cy="554355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9900"/>
                </a:solidFill>
              </a:rPr>
              <a:t>گام اول :</a:t>
            </a:r>
            <a:r>
              <a:rPr lang="fa-IR" sz="2400" b="1" dirty="0" smtClean="0">
                <a:solidFill>
                  <a:srgbClr val="FFFF00"/>
                </a:solidFill>
              </a:rPr>
              <a:t> </a:t>
            </a:r>
            <a:r>
              <a:rPr lang="fa-IR" sz="2400" dirty="0" smtClean="0"/>
              <a:t>بررسی و مطالعه مشخصات و شرایط منطقه هدف به طورکلی پیش از ورود (کتابخانه ای، فرهنگ شفاهی)، جمع آوری اطلاعات ازطریق :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sz="2400" dirty="0" smtClean="0"/>
              <a:t> شناخت نسبت به دانش محلی و بومی با استفاده ازروش </a:t>
            </a:r>
            <a:r>
              <a:rPr lang="en-US" sz="2400" b="1" dirty="0" smtClean="0">
                <a:latin typeface="Arial" charset="0"/>
                <a:cs typeface="Arial" charset="0"/>
              </a:rPr>
              <a:t>RRA</a:t>
            </a:r>
            <a:r>
              <a:rPr lang="fa-IR" sz="2400" dirty="0" smtClean="0"/>
              <a:t>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sz="2400" dirty="0" smtClean="0"/>
              <a:t>شناخت افراد کلیدی در منطقه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fa-IR" sz="2400" dirty="0" smtClean="0"/>
              <a:t> ثبت اطلاعات بدست آمده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9900"/>
                </a:solidFill>
              </a:rPr>
              <a:t>گام دوم:</a:t>
            </a:r>
            <a:r>
              <a:rPr lang="fa-IR" sz="2400" b="1" dirty="0" smtClean="0">
                <a:solidFill>
                  <a:srgbClr val="FFFF00"/>
                </a:solidFill>
              </a:rPr>
              <a:t> </a:t>
            </a:r>
            <a:r>
              <a:rPr lang="fa-IR" sz="2400" dirty="0" smtClean="0"/>
              <a:t>ملاقات و مذاکره با افراد کلیدی در اطراف چالشهای فقرزدایی و تکمیل شناخت از محل از جمله فواصل اجتماعی، وفاق ها و نفاقها، اختلافات و  توافقات رایج جامعه محلی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9900"/>
                </a:solidFill>
              </a:rPr>
              <a:t>گام سوم : </a:t>
            </a:r>
            <a:r>
              <a:rPr lang="fa-IR" sz="2400" dirty="0" smtClean="0"/>
              <a:t>درصورت بزرگ بودن جامعه تقسیم آن به محلات کوچکتر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dirty="0" smtClean="0">
                <a:solidFill>
                  <a:srgbClr val="FFFF00"/>
                </a:solidFill>
              </a:rPr>
              <a:t>سعی می شود به صدای تمام اقشار گوش شود نه فقط تعداد محدودی از افراد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15888"/>
            <a:ext cx="8785225" cy="66690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  <a:defRPr/>
            </a:pPr>
            <a:r>
              <a:rPr lang="fa-IR" sz="2400" b="1" dirty="0" smtClean="0">
                <a:solidFill>
                  <a:srgbClr val="FF9900"/>
                </a:solidFill>
              </a:rPr>
              <a:t>گام چهارم: </a:t>
            </a:r>
            <a:r>
              <a:rPr lang="fa-IR" sz="2400" dirty="0" smtClean="0"/>
              <a:t>آشنایی و مذاکره با اهالی محل لااقل طی 2 بازدید (بصورت چهره به چهره) از جمله افزایش اطلاعات خود از وفاق و نفاق و فواصل اجتماعی  و سایر اطلاعات کلیدی</a:t>
            </a:r>
            <a:r>
              <a:rPr lang="fa-IR" sz="3600" dirty="0" smtClean="0"/>
              <a:t> </a:t>
            </a:r>
            <a:r>
              <a:rPr lang="fa-IR" sz="2800" dirty="0" smtClean="0"/>
              <a:t>به ویژه آشنایی با </a:t>
            </a:r>
            <a:r>
              <a:rPr lang="fa-IR" sz="2400" dirty="0" smtClean="0">
                <a:solidFill>
                  <a:srgbClr val="FFFF00"/>
                </a:solidFill>
              </a:rPr>
              <a:t>گروههای موجود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fa-IR" sz="2400" b="1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b="1" dirty="0" smtClean="0">
                <a:solidFill>
                  <a:srgbClr val="FF9900"/>
                </a:solidFill>
              </a:rPr>
              <a:t>گام پنجم : </a:t>
            </a:r>
            <a:r>
              <a:rPr lang="fa-IR" sz="2400" dirty="0" smtClean="0"/>
              <a:t>اجرای تکنیکهای ”</a:t>
            </a:r>
            <a:r>
              <a:rPr lang="fa-IR" sz="2400" u="sng" dirty="0" smtClean="0"/>
              <a:t>ارزیابی مشارکتی سریع“</a:t>
            </a:r>
            <a:r>
              <a:rPr lang="fa-IR" sz="2400" dirty="0" smtClean="0"/>
              <a:t>  </a:t>
            </a:r>
            <a:r>
              <a:rPr lang="en-US" sz="2400" dirty="0" smtClean="0">
                <a:latin typeface="Arial" charset="0"/>
                <a:cs typeface="Arial" charset="0"/>
              </a:rPr>
              <a:t>PRA</a:t>
            </a:r>
            <a:r>
              <a:rPr lang="fa-IR" sz="2400" dirty="0" smtClean="0"/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dirty="0" smtClean="0"/>
              <a:t>1- شناخت بهتروبیشتر مشتریان هدف(کم درآمدان،آسیب پذیران، محرومان ، به ویژه زنان وجوانان)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dirty="0" smtClean="0"/>
              <a:t>2- برداشت بهتر از مشکلات آنها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dirty="0" smtClean="0"/>
              <a:t>3- شناخت دقیق تر از رسوم رایج، باورها و تابوها و تشکلهای موجود در منطقه (از جمله تشکلهای سنتی)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fa-IR" sz="14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fa-IR" sz="2400" dirty="0" smtClean="0"/>
              <a:t> </a:t>
            </a:r>
            <a:r>
              <a:rPr lang="fa-IR" sz="2400" b="1" dirty="0" smtClean="0">
                <a:solidFill>
                  <a:srgbClr val="FEF90F"/>
                </a:solidFill>
              </a:rPr>
              <a:t>	</a:t>
            </a:r>
            <a:endParaRPr lang="en-US" sz="2400" b="1" u="sng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000256"/>
          </a:xfrm>
        </p:spPr>
        <p:txBody>
          <a:bodyPr/>
          <a:lstStyle/>
          <a:p>
            <a:pPr>
              <a:defRPr/>
            </a:pPr>
            <a:r>
              <a:rPr lang="fa-IR" dirty="0" smtClean="0"/>
              <a:t>طرح پیشنهادی برای اجرا در مقياس وسيع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rgbClr val="99FF33"/>
                </a:solidFill>
              </a:rPr>
              <a:t>چند نکته کلیدی در توجیه اجرای طرح در مقياس وسيع</a:t>
            </a:r>
            <a:endParaRPr lang="en-US" sz="3600" dirty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9900"/>
                </a:solidFill>
              </a:rPr>
              <a:t>تجربه</a:t>
            </a:r>
            <a:r>
              <a:rPr lang="fa-IR" sz="2000" dirty="0" smtClean="0"/>
              <a:t> اجرای طرح از سال 82 در چند استان‌ کشور به صورت محدود ولی با دستاوردهای اقتصادی و اجتماعی </a:t>
            </a:r>
            <a:r>
              <a:rPr lang="fa-IR" sz="2000" u="sng" dirty="0" smtClean="0">
                <a:solidFill>
                  <a:srgbClr val="FF9900"/>
                </a:solidFill>
              </a:rPr>
              <a:t>مورد قبول و با قابلیت  الگو برداری  </a:t>
            </a:r>
            <a:r>
              <a:rPr lang="fa-IR" sz="2000" dirty="0" smtClean="0"/>
              <a:t>برای اجرا در سطح کشور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C000"/>
                </a:solidFill>
              </a:rPr>
              <a:t>تطبیق و هماهنگی </a:t>
            </a:r>
            <a:r>
              <a:rPr lang="fa-IR" sz="2000" dirty="0" smtClean="0"/>
              <a:t>روش بانکداری پیوندی به عنوان یکی از روش ‌های تأمین مالی خرد، با شرایط اقتصادی و فرهنگی کشور و </a:t>
            </a:r>
            <a:r>
              <a:rPr lang="fa-IR" sz="2000" dirty="0" smtClean="0">
                <a:solidFill>
                  <a:srgbClr val="FF9900"/>
                </a:solidFill>
              </a:rPr>
              <a:t>نظام بانکداری اسلامی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C000"/>
                </a:solidFill>
              </a:rPr>
              <a:t>تأکیدات برنامه پنجم و مصوبات شورایعالی اشتغال  </a:t>
            </a:r>
            <a:r>
              <a:rPr lang="fa-IR" sz="2000" dirty="0" smtClean="0"/>
              <a:t>در زمینه‌های مرتبط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C000"/>
                </a:solidFill>
              </a:rPr>
              <a:t>نرخ بالای بیکاری </a:t>
            </a:r>
            <a:r>
              <a:rPr lang="fa-IR" sz="2000" dirty="0" smtClean="0"/>
              <a:t>در کشور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C000"/>
                </a:solidFill>
              </a:rPr>
              <a:t>آمادگی بانک عامل </a:t>
            </a:r>
            <a:r>
              <a:rPr lang="fa-IR" sz="2000" dirty="0" smtClean="0"/>
              <a:t>درنتيجه تدوین و آزمون دستورالعمل‌های لازم برا ی اجرای طرح ناشي از تجارب 7 سال گذشته</a:t>
            </a:r>
          </a:p>
          <a:p>
            <a:pPr marL="514350" indent="-514350">
              <a:buClr>
                <a:srgbClr val="FFFF00"/>
              </a:buClr>
              <a:buFont typeface="Wingdings" pitchFamily="2" charset="2"/>
              <a:buChar char="v"/>
            </a:pPr>
            <a:r>
              <a:rPr lang="fa-IR" sz="2000" u="sng" dirty="0" smtClean="0">
                <a:solidFill>
                  <a:srgbClr val="FF9900"/>
                </a:solidFill>
              </a:rPr>
              <a:t>وجود مؤسسات بخش غیر دولتی و نیروی انسانی متخصص </a:t>
            </a:r>
            <a:r>
              <a:rPr lang="fa-IR" sz="2000" dirty="0" smtClean="0"/>
              <a:t>و نیز کارشناسان آموزش دیده بانکی برای اجرای طرح، با توجه به تجارب  7 سال گذشته در کشور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/>
          <a:lstStyle/>
          <a:p>
            <a:r>
              <a:rPr lang="fa-IR" dirty="0" smtClean="0">
                <a:solidFill>
                  <a:srgbClr val="FF9900"/>
                </a:solidFill>
              </a:rPr>
              <a:t/>
            </a:r>
            <a:br>
              <a:rPr lang="fa-IR" dirty="0" smtClean="0">
                <a:solidFill>
                  <a:srgbClr val="FF9900"/>
                </a:solidFill>
              </a:rPr>
            </a:br>
            <a:r>
              <a:rPr lang="fa-IR" dirty="0" smtClean="0">
                <a:solidFill>
                  <a:srgbClr val="FF9900"/>
                </a:solidFill>
              </a:rPr>
              <a:t>اقدامات انجام شده :</a:t>
            </a:r>
            <a:r>
              <a:rPr lang="en-US" sz="3600" dirty="0" smtClean="0">
                <a:solidFill>
                  <a:srgbClr val="FF9900"/>
                </a:solidFill>
              </a:rPr>
              <a:t/>
            </a:r>
            <a:br>
              <a:rPr lang="en-US" sz="3600" dirty="0" smtClean="0">
                <a:solidFill>
                  <a:srgbClr val="FF9900"/>
                </a:solidFill>
              </a:rPr>
            </a:br>
            <a:endParaRPr lang="fa-IR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fa-IR" sz="2400" dirty="0" smtClean="0"/>
              <a:t>شناسايي  و ايجاد ارتباط با عامل  فعلي اجرای طرح</a:t>
            </a:r>
          </a:p>
          <a:p>
            <a:r>
              <a:rPr lang="fa-IR" sz="2400" dirty="0" smtClean="0"/>
              <a:t>تعامل  با بانک کشاورزی</a:t>
            </a:r>
          </a:p>
          <a:p>
            <a:pPr lvl="0"/>
            <a:r>
              <a:rPr lang="fa-IR" sz="2400" dirty="0" smtClean="0"/>
              <a:t>بازدید از طرحهاي دو استان آذربایجان غربی و کردستان </a:t>
            </a:r>
            <a:r>
              <a:rPr lang="fa-IR" sz="1800" dirty="0" smtClean="0"/>
              <a:t>(</a:t>
            </a:r>
            <a:r>
              <a:rPr lang="fa-IR" sz="2400" dirty="0" smtClean="0"/>
              <a:t> </a:t>
            </a:r>
            <a:r>
              <a:rPr lang="fa-IR" sz="1600" dirty="0" smtClean="0"/>
              <a:t>از استان‌های در دست اجرا)</a:t>
            </a:r>
            <a:endParaRPr lang="en-US" sz="1800" dirty="0" smtClean="0"/>
          </a:p>
          <a:p>
            <a:pPr lvl="1"/>
            <a:r>
              <a:rPr lang="fa-IR" sz="2000" dirty="0" smtClean="0"/>
              <a:t>بازدید و جلسه با گروه‌های خودیار روستاهای دو استان</a:t>
            </a:r>
            <a:endParaRPr lang="en-US" sz="1600" dirty="0" smtClean="0"/>
          </a:p>
          <a:p>
            <a:pPr lvl="1"/>
            <a:r>
              <a:rPr lang="fa-IR" sz="2000" dirty="0" smtClean="0"/>
              <a:t>بازدید طرح‌ها، فعالیت‌های اقتصادی و مشاغل ایجاد شده</a:t>
            </a:r>
            <a:endParaRPr lang="en-US" sz="1600" dirty="0" smtClean="0"/>
          </a:p>
          <a:p>
            <a:pPr lvl="1"/>
            <a:r>
              <a:rPr lang="fa-IR" sz="2000" dirty="0" smtClean="0"/>
              <a:t>نشست  مشترک با بانک کشاورزی، استانداری، صندوق مهر امام رضا(ع) و عامل اجرای طرح در دو استان</a:t>
            </a:r>
            <a:endParaRPr lang="en-US" sz="1600" dirty="0" smtClean="0"/>
          </a:p>
          <a:p>
            <a:pPr lvl="0"/>
            <a:endParaRPr lang="en-US" sz="1800" dirty="0" smtClean="0"/>
          </a:p>
          <a:p>
            <a:endParaRPr lang="fa-I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9900"/>
                </a:solidFill>
              </a:rPr>
              <a:t/>
            </a:r>
            <a:br>
              <a:rPr lang="fa-IR" dirty="0" smtClean="0">
                <a:solidFill>
                  <a:srgbClr val="FF9900"/>
                </a:solidFill>
              </a:rPr>
            </a:br>
            <a:r>
              <a:rPr lang="fa-IR" dirty="0" smtClean="0">
                <a:solidFill>
                  <a:srgbClr val="FF9900"/>
                </a:solidFill>
              </a:rPr>
              <a:t>اقدامات انجام شده :(ادامه)</a:t>
            </a:r>
            <a:r>
              <a:rPr lang="en-US" sz="3600" dirty="0" smtClean="0">
                <a:solidFill>
                  <a:srgbClr val="FF9900"/>
                </a:solidFill>
              </a:rPr>
              <a:t/>
            </a:r>
            <a:br>
              <a:rPr lang="en-US" sz="3600" dirty="0" smtClean="0">
                <a:solidFill>
                  <a:srgbClr val="FF9900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2800" dirty="0" smtClean="0">
                <a:solidFill>
                  <a:srgbClr val="FFC000"/>
                </a:solidFill>
              </a:rPr>
              <a:t>نشست هاي متعدد </a:t>
            </a:r>
            <a:r>
              <a:rPr lang="fa-IR" sz="2800" dirty="0" smtClean="0"/>
              <a:t>کارشناسی تیم بازدید کننده با مشارکت عامل اجرا و بانک عامل به منظور </a:t>
            </a:r>
            <a:r>
              <a:rPr lang="fa-IR" sz="2800" dirty="0" smtClean="0">
                <a:solidFill>
                  <a:srgbClr val="FFC000"/>
                </a:solidFill>
              </a:rPr>
              <a:t>اصلاح طرح اوليه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0"/>
            <a:r>
              <a:rPr lang="fa-IR" sz="2800" dirty="0" smtClean="0">
                <a:solidFill>
                  <a:srgbClr val="FFC000"/>
                </a:solidFill>
              </a:rPr>
              <a:t>تهیه طرح اولیه </a:t>
            </a:r>
            <a:r>
              <a:rPr lang="fa-IR" sz="2800" dirty="0" smtClean="0"/>
              <a:t>و ارسال برای سازمان بهزیستی و کمیته امداد برای جلب مشارکت آنها در راستاي اجراي طرح در سطح ملي</a:t>
            </a:r>
            <a:endParaRPr lang="en-US" sz="2000" dirty="0" smtClean="0"/>
          </a:p>
          <a:p>
            <a:pPr lvl="0"/>
            <a:r>
              <a:rPr lang="fa-IR" sz="2800" dirty="0" smtClean="0"/>
              <a:t>جلسه با سازمان بهزیستی و کمیته امداد.</a:t>
            </a:r>
          </a:p>
          <a:p>
            <a:r>
              <a:rPr lang="fa-IR" dirty="0" smtClean="0"/>
              <a:t>طرح مجدد موضوع در کارگروه پنجره واحد کسب و کار خرد (رياست جمهوري) و </a:t>
            </a:r>
            <a:r>
              <a:rPr lang="fa-IR" dirty="0" smtClean="0">
                <a:solidFill>
                  <a:srgbClr val="FFC000"/>
                </a:solidFill>
              </a:rPr>
              <a:t>اخذ مصوبه </a:t>
            </a:r>
            <a:r>
              <a:rPr lang="fa-IR" dirty="0" smtClean="0"/>
              <a:t>مبني بر: </a:t>
            </a:r>
          </a:p>
          <a:p>
            <a:pPr lvl="1"/>
            <a:r>
              <a:rPr lang="fa-IR" dirty="0" smtClean="0">
                <a:solidFill>
                  <a:srgbClr val="FFC000"/>
                </a:solidFill>
              </a:rPr>
              <a:t>اجرا</a:t>
            </a:r>
            <a:r>
              <a:rPr lang="fa-IR" dirty="0" smtClean="0"/>
              <a:t>ي وسيع طرح </a:t>
            </a:r>
            <a:r>
              <a:rPr lang="fa-IR" dirty="0" smtClean="0">
                <a:solidFill>
                  <a:srgbClr val="FFC000"/>
                </a:solidFill>
              </a:rPr>
              <a:t>در دو استان</a:t>
            </a:r>
          </a:p>
          <a:p>
            <a:pPr lvl="1"/>
            <a:r>
              <a:rPr lang="fa-IR" dirty="0" smtClean="0"/>
              <a:t> </a:t>
            </a:r>
            <a:r>
              <a:rPr lang="fa-IR" dirty="0" smtClean="0">
                <a:solidFill>
                  <a:srgbClr val="FFC000"/>
                </a:solidFill>
              </a:rPr>
              <a:t>تهيه طرح ملي </a:t>
            </a:r>
            <a:r>
              <a:rPr lang="fa-IR" dirty="0" smtClean="0"/>
              <a:t>با استفاده از بازخوردهاي ناشي از اجراي وسيع طرح در دو استان</a:t>
            </a:r>
            <a:endParaRPr lang="fa-I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3813" y="260350"/>
            <a:ext cx="8229600" cy="18573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a-IR" sz="4000" dirty="0" smtClean="0"/>
              <a:t/>
            </a:r>
            <a:br>
              <a:rPr lang="fa-IR" sz="4000" dirty="0" smtClean="0"/>
            </a:br>
            <a:r>
              <a:rPr lang="fa-IR" sz="4000" dirty="0" smtClean="0"/>
              <a:t>مروری بر دستاوردهای </a:t>
            </a:r>
            <a:br>
              <a:rPr lang="fa-IR" sz="4000" dirty="0" smtClean="0"/>
            </a:br>
            <a:r>
              <a:rPr lang="fa-IR" sz="4000" dirty="0" smtClean="0"/>
              <a:t>طرح </a:t>
            </a:r>
            <a:br>
              <a:rPr lang="fa-IR" sz="4000" dirty="0" smtClean="0"/>
            </a:br>
            <a:r>
              <a:rPr lang="fa-IR" sz="4000" dirty="0" smtClean="0"/>
              <a:t>در ایران</a:t>
            </a:r>
            <a:endParaRPr lang="en-US" sz="4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1320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76200"/>
            <a:ext cx="8686800" cy="68548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6348413" cy="1320800"/>
          </a:xfrm>
        </p:spPr>
        <p:txBody>
          <a:bodyPr/>
          <a:lstStyle/>
          <a:p>
            <a:r>
              <a:rPr lang="fa-IR" sz="2000" dirty="0" smtClean="0"/>
              <a:t>خلاصه آمار سامانه تأمین مالی خرد  با رویکرد بانکداری پیوندی (ارقام به میلیون ریال)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66800"/>
            <a:ext cx="8534400" cy="55626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مصوبات مرتبط شوراي عالي اشتغال</a:t>
            </a:r>
            <a:endParaRPr lang="en-US" sz="4000" b="1" dirty="0" smtClean="0">
              <a:solidFill>
                <a:srgbClr val="99FF33"/>
              </a:solidFill>
              <a:cs typeface="B Titr" pitchFamily="2" charset="-78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820150" cy="554355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3 بیست و ششمین جلسه (تعهد 5.500.000 هزار فرصت شغلی)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تبصره 2 بند 1 هفدهمین جلسه (ارایه طرح‌های اشتغال‌زا)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8 هفدهمین جلسه (اشتغال مناطق روستایی)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9 پانزدهمین جلسه (نرخ بیکاری و نرخ مشارکت سال پایه و نیاز اشتغال سالیانه)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4 چهاردهمین جلسه ( تهیه طرح شناسایی زمینه‌های اشتغال)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6 یازدهمین جلسه (ساماندهی مشاغل خانگی و تولید بدون کارخانه)</a:t>
            </a:r>
            <a:endParaRPr lang="en-US" sz="2200" dirty="0" smtClean="0"/>
          </a:p>
          <a:p>
            <a:pPr algn="just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a-IR" sz="2200" dirty="0" smtClean="0"/>
              <a:t>بند 8 یازدهمین جلسه (ساماندهی اشتغال روستاییان)</a:t>
            </a:r>
            <a:endParaRPr lang="en-US" sz="2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348413" cy="588963"/>
          </a:xfrm>
        </p:spPr>
        <p:txBody>
          <a:bodyPr/>
          <a:lstStyle/>
          <a:p>
            <a:r>
              <a:rPr lang="fa-IR" sz="2400" smtClean="0"/>
              <a:t>خلاصه عملکرد طرح تامین مالی خرد تا آذرماه 1393</a:t>
            </a:r>
            <a:endParaRPr lang="en-US" sz="2400" smtClean="0"/>
          </a:p>
        </p:txBody>
      </p:sp>
      <p:pic>
        <p:nvPicPr>
          <p:cNvPr id="573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47750"/>
            <a:ext cx="8686800" cy="5200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588962"/>
          </a:xfrm>
        </p:spPr>
        <p:txBody>
          <a:bodyPr/>
          <a:lstStyle/>
          <a:p>
            <a:r>
              <a:rPr lang="fa-IR" sz="2400" smtClean="0">
                <a:cs typeface="B Mitra" pitchFamily="2" charset="-78"/>
              </a:rPr>
              <a:t>تعداد همکاران</a:t>
            </a:r>
            <a:r>
              <a:rPr lang="en-US" sz="2400" smtClean="0">
                <a:cs typeface="B Mitra" pitchFamily="2" charset="-78"/>
              </a:rPr>
              <a:t> </a:t>
            </a:r>
            <a:r>
              <a:rPr lang="fa-IR" sz="2400" smtClean="0">
                <a:cs typeface="B Mitra" pitchFamily="2" charset="-78"/>
              </a:rPr>
              <a:t>عامل اجرای ملی (موسسه تاک)</a:t>
            </a:r>
            <a:endParaRPr lang="en-US" sz="2400" smtClean="0">
              <a:cs typeface="B Mitra" pitchFamily="2" charset="-78"/>
            </a:endParaRPr>
          </a:p>
        </p:txBody>
      </p:sp>
      <p:sp>
        <p:nvSpPr>
          <p:cNvPr id="58371" name="Content Placeholder 5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837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588962"/>
          </a:xfrm>
        </p:spPr>
        <p:txBody>
          <a:bodyPr/>
          <a:lstStyle/>
          <a:p>
            <a:r>
              <a:rPr lang="fa-IR" sz="2400" smtClean="0">
                <a:cs typeface="B Mitra" pitchFamily="2" charset="-78"/>
              </a:rPr>
              <a:t>تعداد همکاران در مجریان محلی</a:t>
            </a:r>
            <a:br>
              <a:rPr lang="fa-IR" sz="2400" smtClean="0">
                <a:cs typeface="B Mitra" pitchFamily="2" charset="-78"/>
              </a:rPr>
            </a:br>
            <a:endParaRPr lang="en-US" sz="2400" smtClean="0">
              <a:cs typeface="B Mitra" pitchFamily="2" charset="-78"/>
            </a:endParaRPr>
          </a:p>
        </p:txBody>
      </p:sp>
      <p:sp>
        <p:nvSpPr>
          <p:cNvPr id="59395" name="Content Placeholder 7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939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66788"/>
            <a:ext cx="80772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665162"/>
          </a:xfrm>
        </p:spPr>
        <p:txBody>
          <a:bodyPr/>
          <a:lstStyle/>
          <a:p>
            <a:r>
              <a:rPr lang="fa-IR" sz="2400" smtClean="0"/>
              <a:t>تعداد </a:t>
            </a:r>
            <a:r>
              <a:rPr lang="ar-SA" sz="2400" smtClean="0"/>
              <a:t>گروه‌های خودیار </a:t>
            </a:r>
            <a:r>
              <a:rPr lang="fa-IR" sz="2400" smtClean="0"/>
              <a:t>تشکیل شده در کل کشور</a:t>
            </a:r>
            <a:endParaRPr lang="en-US" sz="240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6348413" cy="388143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04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19188"/>
            <a:ext cx="883920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86600" cy="533400"/>
          </a:xfrm>
        </p:spPr>
        <p:txBody>
          <a:bodyPr/>
          <a:lstStyle/>
          <a:p>
            <a:r>
              <a:rPr lang="ar-SA" sz="2000" smtClean="0"/>
              <a:t>نمودار روند تشکیل گروه‌های خودیار در </a:t>
            </a:r>
            <a:r>
              <a:rPr lang="fa-IR" sz="2000" smtClean="0"/>
              <a:t>طرح پایلوت ملی (</a:t>
            </a:r>
            <a:r>
              <a:rPr lang="ar-SA" sz="2000" smtClean="0"/>
              <a:t>ایلام و کردستان</a:t>
            </a:r>
            <a:r>
              <a:rPr lang="fa-IR" sz="2000" smtClean="0"/>
              <a:t>)</a:t>
            </a:r>
            <a:endParaRPr lang="en-US" sz="2000" smtClean="0"/>
          </a:p>
        </p:txBody>
      </p:sp>
      <p:sp>
        <p:nvSpPr>
          <p:cNvPr id="61443" name="Content Placeholder 6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144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39713" y="152400"/>
            <a:ext cx="7086600" cy="685800"/>
          </a:xfrm>
        </p:spPr>
        <p:txBody>
          <a:bodyPr/>
          <a:lstStyle/>
          <a:p>
            <a:r>
              <a:rPr lang="ar-SA" sz="2000" smtClean="0"/>
              <a:t>خلاصه عملکرد طرح تأمین مالی خرد (با رویکرد بانکداری پیوندی) استان کردستان تا پایان آبان ماه ۱۳۹۳   (کلیه مبالغ به هزار ریال می‌باشد)</a:t>
            </a:r>
            <a:endParaRPr lang="en-US" sz="2000" smtClean="0"/>
          </a:p>
        </p:txBody>
      </p:sp>
      <p:sp>
        <p:nvSpPr>
          <p:cNvPr id="62467" name="Content Placeholder 4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246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1320800"/>
          </a:xfrm>
        </p:spPr>
        <p:txBody>
          <a:bodyPr/>
          <a:lstStyle/>
          <a:p>
            <a:r>
              <a:rPr lang="fa-IR" sz="3200" smtClean="0"/>
              <a:t>تعداد کل گروه‌های تشکیل شده به تفکیک شهرستان</a:t>
            </a:r>
            <a:endParaRPr lang="en-US" sz="3200" smtClean="0"/>
          </a:p>
        </p:txBody>
      </p:sp>
      <p:pic>
        <p:nvPicPr>
          <p:cNvPr id="63491" name="Picture 2"/>
          <p:cNvPicPr>
            <a:picLocks noChangeAspect="1"/>
          </p:cNvPicPr>
          <p:nvPr/>
        </p:nvPicPr>
        <p:blipFill>
          <a:blip r:embed="rId2"/>
          <a:srcRect t="14436" r="2084"/>
          <a:stretch>
            <a:fillRect/>
          </a:stretch>
        </p:blipFill>
        <p:spPr bwMode="auto">
          <a:xfrm>
            <a:off x="381000" y="1646238"/>
            <a:ext cx="775493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741362"/>
          </a:xfrm>
        </p:spPr>
        <p:txBody>
          <a:bodyPr/>
          <a:lstStyle/>
          <a:p>
            <a:r>
              <a:rPr lang="fa-IR" sz="3200" smtClean="0"/>
              <a:t>درصد مشارکت زنان به تفکیک شهرستان</a:t>
            </a:r>
            <a:endParaRPr lang="en-US" sz="320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2"/>
          <a:srcRect l="1323" t="8611" r="-1323" b="10893"/>
          <a:stretch>
            <a:fillRect/>
          </a:stretch>
        </p:blipFill>
        <p:spPr bwMode="auto">
          <a:xfrm>
            <a:off x="381000" y="1322388"/>
            <a:ext cx="7834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6348413" cy="665162"/>
          </a:xfrm>
        </p:spPr>
        <p:txBody>
          <a:bodyPr/>
          <a:lstStyle/>
          <a:p>
            <a:r>
              <a:rPr lang="fa-IR" sz="3200" smtClean="0"/>
              <a:t>وضعیت مجریان محلی استان کردستان</a:t>
            </a:r>
            <a:endParaRPr lang="en-US" sz="320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09600" y="1903413"/>
            <a:ext cx="6348413" cy="3879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10400" cy="990600"/>
          </a:xfrm>
        </p:spPr>
        <p:txBody>
          <a:bodyPr/>
          <a:lstStyle/>
          <a:p>
            <a:r>
              <a:rPr lang="fa-IR" sz="2800" smtClean="0"/>
              <a:t>تعداد مجریان محلی، مدیران پروژه و تسهیلگران فعال (به غیر از مؤسسه تاک)</a:t>
            </a:r>
            <a:endParaRPr lang="en-US" sz="2800" smtClean="0"/>
          </a:p>
        </p:txBody>
      </p:sp>
      <p:pic>
        <p:nvPicPr>
          <p:cNvPr id="66563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8138" y="1371600"/>
            <a:ext cx="6334125" cy="47910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dirty="0" smtClean="0">
                <a:solidFill>
                  <a:srgbClr val="99FF33"/>
                </a:solidFill>
                <a:cs typeface="B Titr" pitchFamily="2" charset="-78"/>
              </a:rPr>
              <a:t>مقايسه برخي از نهادهاي تامين منابع مالي در ايران:</a:t>
            </a:r>
            <a:br>
              <a:rPr lang="fa-IR" sz="2800" dirty="0" smtClean="0">
                <a:solidFill>
                  <a:srgbClr val="99FF33"/>
                </a:solidFill>
                <a:cs typeface="B Titr" pitchFamily="2" charset="-78"/>
              </a:rPr>
            </a:br>
            <a:endParaRPr lang="en-US" sz="2400" dirty="0" smtClean="0">
              <a:solidFill>
                <a:srgbClr val="FF9900"/>
              </a:solidFill>
              <a:cs typeface="B Titr" pitchFamily="2" charset="-78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196975"/>
            <a:ext cx="8964612" cy="5327650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fa-IR" sz="2000" b="1" dirty="0" smtClean="0">
                <a:solidFill>
                  <a:srgbClr val="FFFF00"/>
                </a:solidFill>
              </a:rPr>
              <a:t>ساختارمدیریت در صندوق قرض الحسنه</a:t>
            </a:r>
            <a:r>
              <a:rPr lang="fa-IR" sz="2800" dirty="0" smtClean="0"/>
              <a:t>         </a:t>
            </a:r>
            <a:r>
              <a:rPr lang="fa-IR" sz="2000" b="1" dirty="0" smtClean="0">
                <a:solidFill>
                  <a:srgbClr val="FFFF00"/>
                </a:solidFill>
              </a:rPr>
              <a:t>ساختارمدیریت در صندوق سنتی زنان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4130" name="Text Box 8" descr="30%"/>
          <p:cNvSpPr txBox="1">
            <a:spLocks noChangeArrowheads="1"/>
          </p:cNvSpPr>
          <p:nvPr/>
        </p:nvSpPr>
        <p:spPr bwMode="auto">
          <a:xfrm>
            <a:off x="3419475" y="5876925"/>
            <a:ext cx="1584325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219700" y="2781300"/>
            <a:ext cx="3168650" cy="3824288"/>
            <a:chOff x="3288" y="1752"/>
            <a:chExt cx="1996" cy="2409"/>
          </a:xfrm>
        </p:grpSpPr>
        <p:grpSp>
          <p:nvGrpSpPr>
            <p:cNvPr id="4135" name="Group 42"/>
            <p:cNvGrpSpPr>
              <a:grpSpLocks/>
            </p:cNvGrpSpPr>
            <p:nvPr/>
          </p:nvGrpSpPr>
          <p:grpSpPr bwMode="auto">
            <a:xfrm>
              <a:off x="3288" y="1752"/>
              <a:ext cx="1996" cy="1633"/>
              <a:chOff x="3288" y="1752"/>
              <a:chExt cx="1996" cy="1633"/>
            </a:xfrm>
          </p:grpSpPr>
          <p:sp>
            <p:nvSpPr>
              <p:cNvPr id="314372" name="AutoShape 4"/>
              <p:cNvSpPr>
                <a:spLocks noChangeArrowheads="1"/>
              </p:cNvSpPr>
              <p:nvPr/>
            </p:nvSpPr>
            <p:spPr bwMode="auto">
              <a:xfrm rot="10800000">
                <a:off x="3288" y="2750"/>
                <a:ext cx="1996" cy="635"/>
              </a:xfrm>
              <a:custGeom>
                <a:avLst/>
                <a:gdLst>
                  <a:gd name="G0" fmla="+- 3758 0 0"/>
                  <a:gd name="G1" fmla="+- 21600 0 3758"/>
                  <a:gd name="G2" fmla="*/ 3758 1 2"/>
                  <a:gd name="G3" fmla="+- 21600 0 G2"/>
                  <a:gd name="G4" fmla="+/ 3758 21600 2"/>
                  <a:gd name="G5" fmla="+/ G1 0 2"/>
                  <a:gd name="G6" fmla="*/ 21600 21600 3758"/>
                  <a:gd name="G7" fmla="*/ G6 1 2"/>
                  <a:gd name="G8" fmla="+- 21600 0 G7"/>
                  <a:gd name="G9" fmla="*/ 21600 1 2"/>
                  <a:gd name="G10" fmla="+- 3758 0 G9"/>
                  <a:gd name="G11" fmla="?: G10 G8 0"/>
                  <a:gd name="G12" fmla="?: G10 G7 21600"/>
                  <a:gd name="T0" fmla="*/ 19721 w 21600"/>
                  <a:gd name="T1" fmla="*/ 10800 h 21600"/>
                  <a:gd name="T2" fmla="*/ 10800 w 21600"/>
                  <a:gd name="T3" fmla="*/ 21600 h 21600"/>
                  <a:gd name="T4" fmla="*/ 1879 w 21600"/>
                  <a:gd name="T5" fmla="*/ 10800 h 21600"/>
                  <a:gd name="T6" fmla="*/ 10800 w 21600"/>
                  <a:gd name="T7" fmla="*/ 0 h 21600"/>
                  <a:gd name="T8" fmla="*/ 3679 w 21600"/>
                  <a:gd name="T9" fmla="*/ 3679 h 21600"/>
                  <a:gd name="T10" fmla="*/ 17921 w 21600"/>
                  <a:gd name="T11" fmla="*/ 1792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758" y="21600"/>
                    </a:lnTo>
                    <a:lnTo>
                      <a:pt x="178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FF33">
                  <a:alpha val="25999"/>
                </a:srgbClr>
              </a:solidFill>
              <a:ln w="38100" algn="ctr">
                <a:solidFill>
                  <a:srgbClr val="ABAB23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r>
                  <a:rPr lang="fa-IR" sz="36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B Zar" pitchFamily="2" charset="-78"/>
                  </a:rPr>
                  <a:t>مشتریان</a:t>
                </a:r>
                <a:endParaRPr lang="en-US" sz="3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Zar" pitchFamily="2" charset="-78"/>
                </a:endParaRPr>
              </a:p>
            </p:txBody>
          </p:sp>
          <p:sp>
            <p:nvSpPr>
              <p:cNvPr id="314373" name="AutoShape 5"/>
              <p:cNvSpPr>
                <a:spLocks noChangeArrowheads="1"/>
              </p:cNvSpPr>
              <p:nvPr/>
            </p:nvSpPr>
            <p:spPr bwMode="auto">
              <a:xfrm rot="10800000">
                <a:off x="3651" y="2115"/>
                <a:ext cx="1270" cy="589"/>
              </a:xfrm>
              <a:custGeom>
                <a:avLst/>
                <a:gdLst>
                  <a:gd name="G0" fmla="+- 3610 0 0"/>
                  <a:gd name="G1" fmla="+- 21600 0 3610"/>
                  <a:gd name="G2" fmla="*/ 3610 1 2"/>
                  <a:gd name="G3" fmla="+- 21600 0 G2"/>
                  <a:gd name="G4" fmla="+/ 3610 21600 2"/>
                  <a:gd name="G5" fmla="+/ G1 0 2"/>
                  <a:gd name="G6" fmla="*/ 21600 21600 3610"/>
                  <a:gd name="G7" fmla="*/ G6 1 2"/>
                  <a:gd name="G8" fmla="+- 21600 0 G7"/>
                  <a:gd name="G9" fmla="*/ 21600 1 2"/>
                  <a:gd name="G10" fmla="+- 3610 0 G9"/>
                  <a:gd name="G11" fmla="?: G10 G8 0"/>
                  <a:gd name="G12" fmla="?: G10 G7 21600"/>
                  <a:gd name="T0" fmla="*/ 19795 w 21600"/>
                  <a:gd name="T1" fmla="*/ 10800 h 21600"/>
                  <a:gd name="T2" fmla="*/ 10800 w 21600"/>
                  <a:gd name="T3" fmla="*/ 21600 h 21600"/>
                  <a:gd name="T4" fmla="*/ 1805 w 21600"/>
                  <a:gd name="T5" fmla="*/ 10800 h 21600"/>
                  <a:gd name="T6" fmla="*/ 10800 w 21600"/>
                  <a:gd name="T7" fmla="*/ 0 h 21600"/>
                  <a:gd name="T8" fmla="*/ 3605 w 21600"/>
                  <a:gd name="T9" fmla="*/ 3605 h 21600"/>
                  <a:gd name="T10" fmla="*/ 17995 w 21600"/>
                  <a:gd name="T11" fmla="*/ 179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610" y="21600"/>
                    </a:lnTo>
                    <a:lnTo>
                      <a:pt x="17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C30B">
                  <a:alpha val="45000"/>
                </a:srgbClr>
              </a:solidFill>
              <a:ln w="38100" algn="ctr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r>
                  <a:rPr lang="fa-IR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B Zar" pitchFamily="2" charset="-78"/>
                  </a:rPr>
                  <a:t>کارکنان</a:t>
                </a:r>
                <a:endPara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Zar" pitchFamily="2" charset="-78"/>
                </a:endParaRPr>
              </a:p>
            </p:txBody>
          </p:sp>
          <p:sp>
            <p:nvSpPr>
              <p:cNvPr id="314374" name="AutoShape 6"/>
              <p:cNvSpPr>
                <a:spLocks noChangeArrowheads="1"/>
              </p:cNvSpPr>
              <p:nvPr/>
            </p:nvSpPr>
            <p:spPr bwMode="auto">
              <a:xfrm rot="10800000">
                <a:off x="3878" y="1752"/>
                <a:ext cx="816" cy="317"/>
              </a:xfrm>
              <a:custGeom>
                <a:avLst/>
                <a:gdLst>
                  <a:gd name="G0" fmla="+- 3123 0 0"/>
                  <a:gd name="G1" fmla="+- 21600 0 3123"/>
                  <a:gd name="G2" fmla="*/ 3123 1 2"/>
                  <a:gd name="G3" fmla="+- 21600 0 G2"/>
                  <a:gd name="G4" fmla="+/ 3123 21600 2"/>
                  <a:gd name="G5" fmla="+/ G1 0 2"/>
                  <a:gd name="G6" fmla="*/ 21600 21600 3123"/>
                  <a:gd name="G7" fmla="*/ G6 1 2"/>
                  <a:gd name="G8" fmla="+- 21600 0 G7"/>
                  <a:gd name="G9" fmla="*/ 21600 1 2"/>
                  <a:gd name="G10" fmla="+- 3123 0 G9"/>
                  <a:gd name="G11" fmla="?: G10 G8 0"/>
                  <a:gd name="G12" fmla="?: G10 G7 21600"/>
                  <a:gd name="T0" fmla="*/ 20038 w 21600"/>
                  <a:gd name="T1" fmla="*/ 10800 h 21600"/>
                  <a:gd name="T2" fmla="*/ 10800 w 21600"/>
                  <a:gd name="T3" fmla="*/ 21600 h 21600"/>
                  <a:gd name="T4" fmla="*/ 1562 w 21600"/>
                  <a:gd name="T5" fmla="*/ 10800 h 21600"/>
                  <a:gd name="T6" fmla="*/ 10800 w 21600"/>
                  <a:gd name="T7" fmla="*/ 0 h 21600"/>
                  <a:gd name="T8" fmla="*/ 3362 w 21600"/>
                  <a:gd name="T9" fmla="*/ 3362 h 21600"/>
                  <a:gd name="T10" fmla="*/ 18238 w 21600"/>
                  <a:gd name="T11" fmla="*/ 1823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23" y="21600"/>
                    </a:lnTo>
                    <a:lnTo>
                      <a:pt x="184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9966">
                  <a:alpha val="98000"/>
                </a:srgbClr>
              </a:solidFill>
              <a:ln w="38100" algn="ctr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r>
                  <a:rPr lang="fa-IR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B Zar" pitchFamily="2" charset="-78"/>
                  </a:rPr>
                  <a:t>هئیت رئیسه</a:t>
                </a:r>
                <a:endPara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Zar" pitchFamily="2" charset="-78"/>
                </a:endParaRPr>
              </a:p>
            </p:txBody>
          </p:sp>
        </p:grpSp>
        <p:sp>
          <p:nvSpPr>
            <p:cNvPr id="4136" name="Rectangle 7"/>
            <p:cNvSpPr>
              <a:spLocks noChangeArrowheads="1"/>
            </p:cNvSpPr>
            <p:nvPr/>
          </p:nvSpPr>
          <p:spPr bwMode="auto">
            <a:xfrm>
              <a:off x="4740" y="3793"/>
              <a:ext cx="181" cy="136"/>
            </a:xfrm>
            <a:prstGeom prst="rect">
              <a:avLst/>
            </a:prstGeom>
            <a:solidFill>
              <a:srgbClr val="339966">
                <a:alpha val="89803"/>
              </a:srgbClr>
            </a:solidFill>
            <a:ln w="158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Text Box 9" descr="30%"/>
            <p:cNvSpPr txBox="1">
              <a:spLocks noChangeArrowheads="1"/>
            </p:cNvSpPr>
            <p:nvPr/>
          </p:nvSpPr>
          <p:spPr bwMode="auto">
            <a:xfrm>
              <a:off x="3606" y="3715"/>
              <a:ext cx="1101" cy="4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 dirty="0"/>
                <a:t>مرکز تصمیم </a:t>
              </a:r>
              <a:r>
                <a:rPr lang="fa-IR" dirty="0" smtClean="0"/>
                <a:t>گیری(رئيس)</a:t>
              </a:r>
              <a:endParaRPr lang="en-US" dirty="0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60438" y="2476500"/>
            <a:ext cx="2943225" cy="3965575"/>
            <a:chOff x="605" y="1560"/>
            <a:chExt cx="1854" cy="2498"/>
          </a:xfrm>
        </p:grpSpPr>
        <p:graphicFrame>
          <p:nvGraphicFramePr>
            <p:cNvPr id="4098" name="Diagram 10"/>
            <p:cNvGraphicFramePr>
              <a:graphicFrameLocks/>
            </p:cNvGraphicFramePr>
            <p:nvPr/>
          </p:nvGraphicFramePr>
          <p:xfrm>
            <a:off x="605" y="1560"/>
            <a:ext cx="1854" cy="1812"/>
          </p:xfrm>
          <a:graphic>
            <a:graphicData uri="http://schemas.openxmlformats.org/drawingml/2006/compatibility">
              <com:legacyDrawing xmlns:com="http://schemas.openxmlformats.org/drawingml/2006/compatibility" spid="_x0000_s4098"/>
            </a:graphicData>
          </a:graphic>
        </p:graphicFrame>
        <p:sp>
          <p:nvSpPr>
            <p:cNvPr id="4133" name="Rectangle 40"/>
            <p:cNvSpPr>
              <a:spLocks noChangeArrowheads="1"/>
            </p:cNvSpPr>
            <p:nvPr/>
          </p:nvSpPr>
          <p:spPr bwMode="auto">
            <a:xfrm>
              <a:off x="1973" y="3690"/>
              <a:ext cx="181" cy="136"/>
            </a:xfrm>
            <a:prstGeom prst="rect">
              <a:avLst/>
            </a:prstGeom>
            <a:solidFill>
              <a:schemeClr val="accent1">
                <a:alpha val="89803"/>
              </a:schemeClr>
            </a:solidFill>
            <a:ln w="158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41" descr="30%"/>
            <p:cNvSpPr txBox="1">
              <a:spLocks noChangeArrowheads="1"/>
            </p:cNvSpPr>
            <p:nvPr/>
          </p:nvSpPr>
          <p:spPr bwMode="auto">
            <a:xfrm>
              <a:off x="630" y="3612"/>
              <a:ext cx="1310" cy="44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a-IR" dirty="0"/>
                <a:t>مرکز تصمیم </a:t>
              </a:r>
              <a:r>
                <a:rPr lang="fa-IR" dirty="0" smtClean="0"/>
                <a:t>گیری(قرعه)</a:t>
              </a:r>
              <a:endParaRPr lang="en-US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fa-IR" smtClean="0"/>
              <a:t>با سپاس فراوان از توجه شما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Text Box 33" descr="30%"/>
          <p:cNvSpPr txBox="1">
            <a:spLocks noChangeArrowheads="1"/>
          </p:cNvSpPr>
          <p:nvPr/>
        </p:nvSpPr>
        <p:spPr bwMode="auto">
          <a:xfrm>
            <a:off x="2700338" y="2133600"/>
            <a:ext cx="28082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 i="1">
              <a:latin typeface="B Titr" pitchFamily="2" charset="-78"/>
              <a:cs typeface="B Titr" pitchFamily="2" charset="-78"/>
            </a:endParaRPr>
          </a:p>
        </p:txBody>
      </p:sp>
      <p:sp>
        <p:nvSpPr>
          <p:cNvPr id="5146" name="Text Box 34" descr="30%"/>
          <p:cNvSpPr txBox="1">
            <a:spLocks noChangeArrowheads="1"/>
          </p:cNvSpPr>
          <p:nvPr/>
        </p:nvSpPr>
        <p:spPr bwMode="auto">
          <a:xfrm>
            <a:off x="1619250" y="4149725"/>
            <a:ext cx="18208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800" i="1">
              <a:latin typeface="B Titr" pitchFamily="2" charset="-78"/>
              <a:cs typeface="B Titr" pitchFamily="2" charset="-78"/>
            </a:endParaRPr>
          </a:p>
        </p:txBody>
      </p:sp>
      <p:pic>
        <p:nvPicPr>
          <p:cNvPr id="246823" name="Picture 39" descr="j02362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3695715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9" name="AutoShape 46" descr="30%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235825" y="1844675"/>
            <a:ext cx="73025" cy="71438"/>
          </a:xfrm>
          <a:prstGeom prst="actionButtonHome">
            <a:avLst/>
          </a:prstGeom>
          <a:solidFill>
            <a:schemeClr val="accent2">
              <a:alpha val="25882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227765" y="1700213"/>
            <a:ext cx="1655763" cy="3024187"/>
            <a:chOff x="4014" y="1026"/>
            <a:chExt cx="1043" cy="1905"/>
          </a:xfrm>
        </p:grpSpPr>
        <p:sp>
          <p:nvSpPr>
            <p:cNvPr id="5159" name="Line 40"/>
            <p:cNvSpPr>
              <a:spLocks noChangeShapeType="1"/>
            </p:cNvSpPr>
            <p:nvPr/>
          </p:nvSpPr>
          <p:spPr bwMode="auto">
            <a:xfrm flipV="1">
              <a:off x="4014" y="1162"/>
              <a:ext cx="544" cy="771"/>
            </a:xfrm>
            <a:prstGeom prst="line">
              <a:avLst/>
            </a:prstGeom>
            <a:noFill/>
            <a:ln w="412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Line 41"/>
            <p:cNvSpPr>
              <a:spLocks noChangeShapeType="1"/>
            </p:cNvSpPr>
            <p:nvPr/>
          </p:nvSpPr>
          <p:spPr bwMode="auto">
            <a:xfrm flipV="1">
              <a:off x="4014" y="1480"/>
              <a:ext cx="635" cy="4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1" name="Line 42"/>
            <p:cNvSpPr>
              <a:spLocks noChangeShapeType="1"/>
            </p:cNvSpPr>
            <p:nvPr/>
          </p:nvSpPr>
          <p:spPr bwMode="auto">
            <a:xfrm>
              <a:off x="4059" y="1979"/>
              <a:ext cx="726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Line 43"/>
            <p:cNvSpPr>
              <a:spLocks noChangeShapeType="1"/>
            </p:cNvSpPr>
            <p:nvPr/>
          </p:nvSpPr>
          <p:spPr bwMode="auto">
            <a:xfrm>
              <a:off x="4014" y="1979"/>
              <a:ext cx="590" cy="408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Line 44"/>
            <p:cNvSpPr>
              <a:spLocks noChangeShapeType="1"/>
            </p:cNvSpPr>
            <p:nvPr/>
          </p:nvSpPr>
          <p:spPr bwMode="auto">
            <a:xfrm>
              <a:off x="4014" y="2069"/>
              <a:ext cx="499" cy="72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Line 45"/>
            <p:cNvSpPr>
              <a:spLocks noChangeShapeType="1"/>
            </p:cNvSpPr>
            <p:nvPr/>
          </p:nvSpPr>
          <p:spPr bwMode="auto">
            <a:xfrm flipV="1">
              <a:off x="4059" y="1706"/>
              <a:ext cx="681" cy="227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Oval 57"/>
            <p:cNvSpPr>
              <a:spLocks noChangeArrowheads="1"/>
            </p:cNvSpPr>
            <p:nvPr/>
          </p:nvSpPr>
          <p:spPr bwMode="auto">
            <a:xfrm>
              <a:off x="4558" y="1026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Oval 58"/>
            <p:cNvSpPr>
              <a:spLocks noChangeArrowheads="1"/>
            </p:cNvSpPr>
            <p:nvPr/>
          </p:nvSpPr>
          <p:spPr bwMode="auto">
            <a:xfrm>
              <a:off x="4694" y="1389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Oval 59"/>
            <p:cNvSpPr>
              <a:spLocks noChangeArrowheads="1"/>
            </p:cNvSpPr>
            <p:nvPr/>
          </p:nvSpPr>
          <p:spPr bwMode="auto">
            <a:xfrm>
              <a:off x="4740" y="1616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Oval 60"/>
            <p:cNvSpPr>
              <a:spLocks noChangeArrowheads="1"/>
            </p:cNvSpPr>
            <p:nvPr/>
          </p:nvSpPr>
          <p:spPr bwMode="auto">
            <a:xfrm>
              <a:off x="4785" y="1933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Oval 61"/>
            <p:cNvSpPr>
              <a:spLocks noChangeArrowheads="1"/>
            </p:cNvSpPr>
            <p:nvPr/>
          </p:nvSpPr>
          <p:spPr bwMode="auto">
            <a:xfrm>
              <a:off x="4649" y="2296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Oval 62"/>
            <p:cNvSpPr>
              <a:spLocks noChangeArrowheads="1"/>
            </p:cNvSpPr>
            <p:nvPr/>
          </p:nvSpPr>
          <p:spPr bwMode="auto">
            <a:xfrm>
              <a:off x="4558" y="2750"/>
              <a:ext cx="272" cy="181"/>
            </a:xfrm>
            <a:prstGeom prst="ellipse">
              <a:avLst/>
            </a:prstGeom>
            <a:solidFill>
              <a:srgbClr val="00CCFF"/>
            </a:solidFill>
            <a:ln w="381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8" name="Text Box 97" descr="30%"/>
          <p:cNvSpPr txBox="1">
            <a:spLocks noChangeArrowheads="1"/>
          </p:cNvSpPr>
          <p:nvPr/>
        </p:nvSpPr>
        <p:spPr bwMode="auto">
          <a:xfrm>
            <a:off x="7359650" y="5511800"/>
            <a:ext cx="1841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7356" y="285728"/>
            <a:ext cx="5429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fa-I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rPr>
              <a:t>پرداخت اعتبارات خرد انفرا دی توسط 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Titr" pitchFamily="2" charset="-78"/>
              <a:cs typeface="B Titr" pitchFamily="2" charset="-78"/>
            </a:endParaRPr>
          </a:p>
          <a:p>
            <a:pPr algn="ctr">
              <a:defRPr/>
            </a:pPr>
            <a:r>
              <a:rPr lang="fa-I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rPr>
              <a:t>بانکها و موسسات مالي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عمده آنچه که دولت را به سو ی طرح </a:t>
            </a:r>
            <a:b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</a:b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جلب نمود: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58204" cy="4286280"/>
          </a:xfrm>
        </p:spPr>
        <p:txBody>
          <a:bodyPr/>
          <a:lstStyle/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توسعه  و بسط عدالت اجتماعي از طريق فراهم ساختن زمينه دسترسي گروههاي فقير و کم درآمد به تسهيلات بانکي </a:t>
            </a:r>
            <a:r>
              <a:rPr lang="fa-IR" sz="2400" b="1" u="sng" dirty="0" smtClean="0">
                <a:solidFill>
                  <a:srgbClr val="FFC000"/>
                </a:solidFill>
              </a:rPr>
              <a:t>بدون داشتن ضامن</a:t>
            </a:r>
            <a:r>
              <a:rPr lang="fa-IR" sz="2400" b="1" dirty="0" smtClean="0"/>
              <a:t>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ارتقاء سطح </a:t>
            </a:r>
            <a:r>
              <a:rPr lang="fa-IR" sz="2400" b="1" dirty="0" smtClean="0">
                <a:solidFill>
                  <a:srgbClr val="FFC000"/>
                </a:solidFill>
              </a:rPr>
              <a:t>پس انداز ملی </a:t>
            </a:r>
            <a:r>
              <a:rPr lang="fa-IR" sz="2400" b="1" dirty="0" smtClean="0"/>
              <a:t>و کاهش فرار سرمایه به خارج از روستا.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کاهش روند </a:t>
            </a:r>
            <a:r>
              <a:rPr lang="fa-IR" sz="2400" b="1" dirty="0" smtClean="0">
                <a:solidFill>
                  <a:srgbClr val="FFC000"/>
                </a:solidFill>
              </a:rPr>
              <a:t>مهاجرت</a:t>
            </a:r>
            <a:r>
              <a:rPr lang="fa-IR" sz="2400" b="1" dirty="0" smtClean="0"/>
              <a:t> از روستا به شهر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افزايش </a:t>
            </a:r>
            <a:r>
              <a:rPr lang="fa-IR" sz="2400" b="1" dirty="0" smtClean="0">
                <a:solidFill>
                  <a:srgbClr val="FFC000"/>
                </a:solidFill>
              </a:rPr>
              <a:t>درآمد</a:t>
            </a:r>
            <a:r>
              <a:rPr lang="fa-IR" sz="2400" b="1" dirty="0" smtClean="0"/>
              <a:t> روستائيان 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پايين بودن </a:t>
            </a:r>
            <a:r>
              <a:rPr lang="fa-IR" sz="2400" b="1" dirty="0" smtClean="0">
                <a:solidFill>
                  <a:srgbClr val="FFC000"/>
                </a:solidFill>
              </a:rPr>
              <a:t>هزينه ايجاد شغل </a:t>
            </a:r>
            <a:r>
              <a:rPr lang="fa-IR" sz="2400" b="1" dirty="0" smtClean="0"/>
              <a:t>و</a:t>
            </a:r>
            <a:r>
              <a:rPr lang="fa-IR" sz="2400" b="1" dirty="0" smtClean="0">
                <a:solidFill>
                  <a:srgbClr val="FFC000"/>
                </a:solidFill>
              </a:rPr>
              <a:t>  سرمايه مورد نياز  </a:t>
            </a:r>
            <a:r>
              <a:rPr lang="fa-IR" sz="2400" b="1" dirty="0" smtClean="0"/>
              <a:t>براي ايجاد شغل</a:t>
            </a:r>
            <a:r>
              <a:rPr lang="fa-IR" sz="2400" b="1" dirty="0" smtClean="0">
                <a:solidFill>
                  <a:srgbClr val="FFC000"/>
                </a:solidFill>
              </a:rPr>
              <a:t>.</a:t>
            </a:r>
            <a:endParaRPr lang="fa-IR" sz="2400" b="1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 تاثير بر مهار </a:t>
            </a:r>
            <a:r>
              <a:rPr lang="fa-IR" sz="2400" b="1" dirty="0" smtClean="0">
                <a:solidFill>
                  <a:srgbClr val="FFC000"/>
                </a:solidFill>
              </a:rPr>
              <a:t>تورم </a:t>
            </a:r>
            <a:r>
              <a:rPr lang="fa-IR" sz="2400" b="1" dirty="0" smtClean="0"/>
              <a:t>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ارتقاء  سطح </a:t>
            </a:r>
            <a:r>
              <a:rPr lang="fa-IR" sz="2400" b="1" dirty="0" smtClean="0">
                <a:solidFill>
                  <a:srgbClr val="FFC000"/>
                </a:solidFill>
              </a:rPr>
              <a:t>مهارت ها و توانمندي </a:t>
            </a:r>
            <a:r>
              <a:rPr lang="fa-IR" sz="2400" b="1" dirty="0" smtClean="0"/>
              <a:t>آحاد جامعه.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fa-IR" sz="2400" b="1" dirty="0" smtClean="0"/>
              <a:t>بازگشت تقريبا </a:t>
            </a:r>
            <a:r>
              <a:rPr lang="fa-IR" sz="2400" b="1" dirty="0" smtClean="0">
                <a:solidFill>
                  <a:srgbClr val="FFC000"/>
                </a:solidFill>
              </a:rPr>
              <a:t>صد در صد </a:t>
            </a:r>
            <a:r>
              <a:rPr lang="fa-IR" sz="2400" b="1" dirty="0" smtClean="0"/>
              <a:t>اقساط به شبکه بانکي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a-IR" sz="2400" b="1" dirty="0" smtClean="0"/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fa-IR" sz="1000" b="1" dirty="0" smtClean="0"/>
          </a:p>
          <a:p>
            <a:endParaRPr lang="fa-I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57454"/>
          </a:xfrm>
        </p:spPr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99FF33"/>
                </a:solidFill>
                <a:cs typeface="B Titr" pitchFamily="2" charset="-78"/>
              </a:rPr>
              <a:t>سابقه اجراي تأمین مالی خرد</a:t>
            </a:r>
            <a:br>
              <a:rPr lang="fa-IR" b="1" dirty="0" smtClean="0">
                <a:solidFill>
                  <a:srgbClr val="99FF33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99FF33"/>
                </a:solidFill>
                <a:cs typeface="B Titr" pitchFamily="2" charset="-78"/>
              </a:rPr>
              <a:t>با رويکرد </a:t>
            </a:r>
            <a:br>
              <a:rPr lang="fa-IR" b="1" dirty="0" smtClean="0">
                <a:solidFill>
                  <a:srgbClr val="99FF33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99FF33"/>
                </a:solidFill>
                <a:cs typeface="B Titr" pitchFamily="2" charset="-78"/>
              </a:rPr>
              <a:t>بانکداري پيوندي 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357586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ar-SA" sz="2400" dirty="0" smtClean="0"/>
              <a:t>تجربه امیدوار کننده </a:t>
            </a:r>
            <a:r>
              <a:rPr lang="ar-SA" sz="2400" dirty="0" smtClean="0">
                <a:solidFill>
                  <a:srgbClr val="FFFF00"/>
                </a:solidFill>
              </a:rPr>
              <a:t>بانک کشاورزی ایران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ar-SA" sz="2400" dirty="0" smtClean="0">
                <a:solidFill>
                  <a:srgbClr val="FFFF00"/>
                </a:solidFill>
              </a:rPr>
              <a:t>با همکاری صندوق بین‌المللی توسعه کشاورزی سازمان ملل – ایفاد</a:t>
            </a:r>
            <a:endParaRPr lang="fa-IR" sz="24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dirty="0" smtClean="0"/>
              <a:t>تجربه </a:t>
            </a:r>
            <a:r>
              <a:rPr lang="fa-IR" sz="2400" dirty="0" smtClean="0">
                <a:solidFill>
                  <a:srgbClr val="FFFF00"/>
                </a:solidFill>
              </a:rPr>
              <a:t>سازمان بهزیستی و مؤسسه تاک </a:t>
            </a:r>
            <a:r>
              <a:rPr lang="ar-SA" sz="2400" dirty="0" smtClean="0"/>
              <a:t>در اجرای </a:t>
            </a:r>
            <a:r>
              <a:rPr lang="fa-IR" sz="2400" dirty="0" smtClean="0"/>
              <a:t>ب</a:t>
            </a:r>
            <a:r>
              <a:rPr lang="ar-SA" sz="2400" dirty="0" smtClean="0"/>
              <a:t>انکداری پیوندی در ایران</a:t>
            </a:r>
            <a:endParaRPr lang="fa-IR" sz="2400" b="1" dirty="0" smtClean="0"/>
          </a:p>
          <a:p>
            <a:pPr>
              <a:defRPr/>
            </a:pPr>
            <a:endParaRPr lang="en-US" sz="24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343025"/>
            <a:ext cx="8607455" cy="5399088"/>
          </a:xfrm>
        </p:spPr>
        <p:txBody>
          <a:bodyPr/>
          <a:lstStyle/>
          <a:p>
            <a:pPr marL="762000" indent="-762000" algn="r" eaLnBrk="1" hangingPunct="1">
              <a:lnSpc>
                <a:spcPct val="120000"/>
              </a:lnSpc>
              <a:defRPr/>
            </a:pPr>
            <a:r>
              <a:rPr lang="fa-IR" sz="2400" b="1" dirty="0" smtClean="0">
                <a:solidFill>
                  <a:srgbClr val="FFFF00"/>
                </a:solidFill>
              </a:rPr>
              <a:t>	</a:t>
            </a:r>
            <a:r>
              <a:rPr lang="fa-IR" sz="2400" b="1" dirty="0" smtClean="0">
                <a:solidFill>
                  <a:srgbClr val="00B0F0"/>
                </a:solidFill>
              </a:rPr>
              <a:t>تأمین مالی خرد چیست ؟ </a:t>
            </a:r>
            <a:r>
              <a:rPr lang="fa-IR" sz="2400" b="1" dirty="0" smtClean="0"/>
              <a:t>برپا داشتن </a:t>
            </a:r>
            <a:r>
              <a:rPr lang="fa-IR" sz="2400" b="1" dirty="0" smtClean="0">
                <a:solidFill>
                  <a:srgbClr val="FFFF00"/>
                </a:solidFill>
              </a:rPr>
              <a:t>سیستم تأمین مالی</a:t>
            </a:r>
            <a:r>
              <a:rPr lang="fa-IR" sz="2400" b="1" dirty="0" smtClean="0"/>
              <a:t> است که در خدمت اقشار فقیر، آسیب پذیر و محروم می باشد که </a:t>
            </a:r>
            <a:r>
              <a:rPr lang="fa-IR" sz="2400" b="1" u="sng" dirty="0" smtClean="0"/>
              <a:t>بالقوه یا بالفعل توانایی </a:t>
            </a:r>
            <a:r>
              <a:rPr lang="fa-IR" sz="2400" b="1" u="sng" dirty="0" smtClean="0">
                <a:effectLst/>
              </a:rPr>
              <a:t>استفاده</a:t>
            </a:r>
            <a:r>
              <a:rPr lang="fa-IR" sz="2400" b="1" dirty="0" smtClean="0"/>
              <a:t> از آن را دارند .</a:t>
            </a:r>
            <a:br>
              <a:rPr lang="fa-IR" sz="2400" b="1" dirty="0" smtClean="0"/>
            </a:b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fa-IR" sz="2400" b="1" dirty="0" smtClean="0">
                <a:solidFill>
                  <a:srgbClr val="00B0F0"/>
                </a:solidFill>
              </a:rPr>
              <a:t>تأمین مالی خرد برای کیست ؟ </a:t>
            </a:r>
            <a:r>
              <a:rPr lang="fa-IR" sz="2400" b="1" dirty="0" smtClean="0">
                <a:solidFill>
                  <a:schemeClr val="tx1"/>
                </a:solidFill>
              </a:rPr>
              <a:t>آنانکه</a:t>
            </a:r>
            <a:r>
              <a:rPr lang="fa-IR" sz="2400" b="1" dirty="0" smtClean="0">
                <a:solidFill>
                  <a:srgbClr val="FFFF00"/>
                </a:solidFill>
              </a:rPr>
              <a:t> </a:t>
            </a:r>
            <a:r>
              <a:rPr lang="fa-IR" sz="2400" b="1" i="1" dirty="0" smtClean="0">
                <a:solidFill>
                  <a:srgbClr val="FF6600"/>
                </a:solidFill>
              </a:rPr>
              <a:t>در باور بانکها،</a:t>
            </a:r>
            <a:r>
              <a:rPr lang="fa-IR" sz="2400" b="1" dirty="0" smtClean="0">
                <a:solidFill>
                  <a:srgbClr val="FFFF00"/>
                </a:solidFill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</a:rPr>
              <a:t>بانک پذیر نیستند چون معمولا</a:t>
            </a:r>
            <a:r>
              <a:rPr lang="fa-IR" sz="2400" b="1" dirty="0" smtClean="0">
                <a:solidFill>
                  <a:srgbClr val="FF3300"/>
                </a:solidFill>
              </a:rPr>
              <a:t> </a:t>
            </a:r>
            <a:r>
              <a:rPr lang="fa-IR" sz="2400" b="1" i="1" dirty="0" smtClean="0">
                <a:solidFill>
                  <a:srgbClr val="FF6600"/>
                </a:solidFill>
              </a:rPr>
              <a:t>وثیقه و ضامن</a:t>
            </a:r>
            <a:r>
              <a:rPr lang="fa-IR" sz="2400" b="1" i="1" dirty="0" smtClean="0">
                <a:solidFill>
                  <a:schemeClr val="tx1"/>
                </a:solidFill>
              </a:rPr>
              <a:t> ندارند</a:t>
            </a:r>
            <a:r>
              <a:rPr lang="fa-IR" sz="2400" b="1" i="1" dirty="0" smtClean="0">
                <a:solidFill>
                  <a:srgbClr val="FF6600"/>
                </a:solidFill>
              </a:rPr>
              <a:t> </a:t>
            </a:r>
            <a:r>
              <a:rPr lang="fa-IR" sz="2400" b="1" i="1" dirty="0" smtClean="0">
                <a:solidFill>
                  <a:schemeClr val="tx1"/>
                </a:solidFill>
              </a:rPr>
              <a:t>(اقشار فقیر و آسیب پذیر و محروم).</a:t>
            </a:r>
            <a:br>
              <a:rPr lang="fa-IR" sz="2400" b="1" i="1" dirty="0" smtClean="0">
                <a:solidFill>
                  <a:schemeClr val="tx1"/>
                </a:solidFill>
              </a:rPr>
            </a:b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fa-IR" sz="2400" b="1" dirty="0" smtClean="0"/>
              <a:t>	</a:t>
            </a:r>
            <a:r>
              <a:rPr lang="fa-IR" sz="2400" b="1" dirty="0" smtClean="0">
                <a:solidFill>
                  <a:srgbClr val="FFFF00"/>
                </a:solidFill>
              </a:rPr>
              <a:t>باوجود این موارد، آنها نیز نیاز و استحقاق دریافت این خدمات را دارند</a:t>
            </a:r>
            <a:r>
              <a:rPr lang="fa-IR" sz="2400" b="1" dirty="0" smtClean="0"/>
              <a:t>                   </a:t>
            </a:r>
            <a:br>
              <a:rPr lang="fa-IR" sz="2400" b="1" dirty="0" smtClean="0"/>
            </a:br>
            <a:r>
              <a:rPr lang="fa-IR" sz="2400" b="1" dirty="0" smtClean="0"/>
              <a:t>                                      </a:t>
            </a:r>
            <a:br>
              <a:rPr lang="fa-IR" sz="2400" b="1" dirty="0" smtClean="0"/>
            </a:br>
            <a:r>
              <a:rPr lang="fa-IR" sz="2400" b="1" dirty="0" smtClean="0"/>
              <a:t> </a:t>
            </a:r>
            <a:r>
              <a:rPr lang="en-US" sz="2400" b="1" dirty="0" smtClean="0"/>
              <a:t>                           </a:t>
            </a:r>
            <a:endParaRPr lang="en-US" sz="2400" b="1" u="sng" dirty="0" smtClean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3850" y="188913"/>
            <a:ext cx="8578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Titr" pitchFamily="2" charset="-78"/>
                <a:cs typeface="B Titr" pitchFamily="2" charset="-78"/>
              </a:rPr>
              <a:t> تأمین مالی خرد</a:t>
            </a:r>
            <a:endParaRPr lang="en-US" sz="4000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Titr" pitchFamily="2" charset="-78"/>
              <a:cs typeface="B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  <a:t>تأمین مالی خرد</a:t>
            </a:r>
            <a:br>
              <a:rPr lang="fa-IR" sz="4000" b="1" dirty="0" smtClean="0">
                <a:solidFill>
                  <a:srgbClr val="99FF33"/>
                </a:solidFill>
                <a:cs typeface="B Titr" pitchFamily="2" charset="-78"/>
              </a:rPr>
            </a:br>
            <a:endParaRPr lang="en-US" sz="2800" b="1" dirty="0" smtClean="0">
              <a:solidFill>
                <a:srgbClr val="99FF33"/>
              </a:solidFill>
              <a:latin typeface="Arial" charset="0"/>
              <a:cs typeface="B Titr" pitchFamily="2" charset="-78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28802"/>
            <a:ext cx="8435975" cy="3857652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b="1" u="sng" dirty="0" smtClean="0"/>
              <a:t>یکی از ابزار</a:t>
            </a:r>
            <a:r>
              <a:rPr lang="fa-IR" sz="2400" b="1" dirty="0" smtClean="0"/>
              <a:t> </a:t>
            </a:r>
            <a:r>
              <a:rPr lang="fa-IR" sz="2400" b="1" u="sng" dirty="0" smtClean="0"/>
              <a:t>نیرومند </a:t>
            </a:r>
            <a:r>
              <a:rPr lang="fa-IR" sz="2400" b="1" dirty="0" smtClean="0"/>
              <a:t>برای </a:t>
            </a:r>
            <a:r>
              <a:rPr lang="fa-IR" sz="2400" b="1" dirty="0" smtClean="0">
                <a:solidFill>
                  <a:srgbClr val="FFCC00"/>
                </a:solidFill>
              </a:rPr>
              <a:t>فقرزدایی از طريق فراهم آوردن زمينه هاي ايجاد و توسعه شغل</a:t>
            </a:r>
            <a:r>
              <a:rPr lang="fa-IR" sz="2400" b="1" dirty="0" smtClean="0"/>
              <a:t> به شمار می آید اما پاسخی برای حل </a:t>
            </a:r>
            <a:r>
              <a:rPr lang="fa-IR" sz="2400" b="1" dirty="0" smtClean="0">
                <a:solidFill>
                  <a:srgbClr val="FFCC00"/>
                </a:solidFill>
              </a:rPr>
              <a:t>همه مشکلات</a:t>
            </a:r>
            <a:r>
              <a:rPr lang="fa-IR" sz="2400" b="1" dirty="0" smtClean="0"/>
              <a:t>، در</a:t>
            </a:r>
            <a:r>
              <a:rPr lang="fa-IR" sz="2400" b="1" dirty="0" smtClean="0">
                <a:solidFill>
                  <a:srgbClr val="FFCC00"/>
                </a:solidFill>
              </a:rPr>
              <a:t>همه موقعیتها</a:t>
            </a:r>
            <a:r>
              <a:rPr lang="fa-IR" sz="2400" b="1" dirty="0" smtClean="0"/>
              <a:t> و </a:t>
            </a:r>
            <a:r>
              <a:rPr lang="fa-IR" sz="2400" b="1" dirty="0" smtClean="0">
                <a:solidFill>
                  <a:srgbClr val="FFCC00"/>
                </a:solidFill>
              </a:rPr>
              <a:t>برای همه</a:t>
            </a:r>
            <a:r>
              <a:rPr lang="fa-IR" sz="2400" b="1" dirty="0" smtClean="0"/>
              <a:t> </a:t>
            </a:r>
            <a:r>
              <a:rPr lang="fa-IR" sz="2400" b="1" u="sng" dirty="0" smtClean="0"/>
              <a:t>نیست</a:t>
            </a:r>
            <a:r>
              <a:rPr lang="fa-IR" sz="2400" b="1" dirty="0" smtClean="0"/>
              <a:t>.</a:t>
            </a:r>
          </a:p>
          <a:p>
            <a:pPr algn="just" eaLnBrk="1" hangingPunct="1">
              <a:lnSpc>
                <a:spcPct val="13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fa-IR" sz="2400" b="1" dirty="0" smtClean="0"/>
              <a:t>برای اقشار فقیرآنچه که مهم است </a:t>
            </a:r>
            <a:r>
              <a:rPr lang="fa-IR" sz="2400" b="1" dirty="0" smtClean="0">
                <a:solidFill>
                  <a:srgbClr val="F5F93D"/>
                </a:solidFill>
              </a:rPr>
              <a:t>دستیابی</a:t>
            </a:r>
            <a:r>
              <a:rPr lang="fa-IR" sz="2400" b="1" dirty="0" smtClean="0"/>
              <a:t> به خدمات مالی است </a:t>
            </a:r>
            <a:r>
              <a:rPr lang="fa-IR" sz="2400" b="1" dirty="0" smtClean="0">
                <a:solidFill>
                  <a:srgbClr val="F5F93D"/>
                </a:solidFill>
              </a:rPr>
              <a:t>نه لزوما نرخ سود بانکي</a:t>
            </a:r>
            <a:r>
              <a:rPr lang="fa-IR" sz="2400" b="1" dirty="0" smtClean="0"/>
              <a:t> (آنطورکه تصور همگی است. </a:t>
            </a:r>
            <a:r>
              <a:rPr lang="fa-IR" sz="2400" b="1" dirty="0" smtClean="0">
                <a:solidFill>
                  <a:srgbClr val="FF9900"/>
                </a:solidFill>
              </a:rPr>
              <a:t>یارانه</a:t>
            </a:r>
            <a:r>
              <a:rPr lang="fa-IR" sz="2400" b="1" dirty="0" smtClean="0"/>
              <a:t> در </a:t>
            </a:r>
            <a:r>
              <a:rPr lang="fa-IR" sz="2400" b="1" dirty="0" smtClean="0">
                <a:solidFill>
                  <a:srgbClr val="FF9900"/>
                </a:solidFill>
              </a:rPr>
              <a:t>سود بانکی</a:t>
            </a:r>
            <a:r>
              <a:rPr lang="fa-IR" sz="2400" b="1" dirty="0" smtClean="0"/>
              <a:t> لزوماً دسترسی افراد کم درآمد را به اعتبارات تسهیل نمی کند).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B Titr"/>
        <a:ea typeface=""/>
        <a:cs typeface="B Titr"/>
      </a:majorFont>
      <a:minorFont>
        <a:latin typeface="B Titr"/>
        <a:ea typeface=""/>
        <a:cs typeface="B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25999"/>
          </a:schemeClr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>
            <a:alpha val="25999"/>
          </a:schemeClr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1603</Words>
  <Application>Microsoft Office PowerPoint</Application>
  <PresentationFormat>On-screen Show (4:3)</PresentationFormat>
  <Paragraphs>204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B Titr</vt:lpstr>
      <vt:lpstr>Wingdings</vt:lpstr>
      <vt:lpstr>Calibri</vt:lpstr>
      <vt:lpstr>B Jadid</vt:lpstr>
      <vt:lpstr>Times New Roman</vt:lpstr>
      <vt:lpstr>Tahoma</vt:lpstr>
      <vt:lpstr>Akram</vt:lpstr>
      <vt:lpstr>B Esfehan</vt:lpstr>
      <vt:lpstr>Gungsuh</vt:lpstr>
      <vt:lpstr>B Zar</vt:lpstr>
      <vt:lpstr>Yagut</vt:lpstr>
      <vt:lpstr>Digital Dots</vt:lpstr>
      <vt:lpstr>    طرح توسعه کسب و کار  از روش تأمین مالي خرد  ”رويکرد بانکداري پيوندي”    </vt:lpstr>
      <vt:lpstr>الزامات قانون برنامه پنجم</vt:lpstr>
      <vt:lpstr>مصوبات مرتبط شوراي عالي اشتغال</vt:lpstr>
      <vt:lpstr>مقايسه برخي از نهادهاي تامين منابع مالي در ايران: </vt:lpstr>
      <vt:lpstr>Slide 5</vt:lpstr>
      <vt:lpstr>عمده آنچه که دولت را به سو ی طرح  جلب نمود:</vt:lpstr>
      <vt:lpstr>سابقه اجراي تأمین مالی خرد با رويکرد  بانکداري پيوندي </vt:lpstr>
      <vt:lpstr> تأمین مالی خرد چیست ؟ برپا داشتن سیستم تأمین مالی است که در خدمت اقشار فقیر، آسیب پذیر و محروم می باشد که بالقوه یا بالفعل توانایی استفاده از آن را دارند .  تأمین مالی خرد برای کیست ؟ آنانکه در باور بانکها، بانک پذیر نیستند چون معمولا وثیقه و ضامن ندارند (اقشار فقیر و آسیب پذیر و محروم).   باوجود این موارد، آنها نیز نیاز و استحقاق دریافت این خدمات را دارند                                                                                       </vt:lpstr>
      <vt:lpstr>تأمین مالی خرد </vt:lpstr>
      <vt:lpstr>تأمین مالی خرد ابزاری  است  برای  :  </vt:lpstr>
      <vt:lpstr>تأمین مالی خرد چیست؟  Microfinance</vt:lpstr>
      <vt:lpstr> بانکداری پیوندی بعنوان يکي از روشهاي اجراي طرح تامين مالي خرد است  </vt:lpstr>
      <vt:lpstr>بانکداري پيوندي چگونه انجام مي شود؟</vt:lpstr>
      <vt:lpstr>Slide 14</vt:lpstr>
      <vt:lpstr>Slide 15</vt:lpstr>
      <vt:lpstr>گروه خودیار -  ویژگی ها</vt:lpstr>
      <vt:lpstr>گروه خودیار -  ظرفیت ها</vt:lpstr>
      <vt:lpstr> گروه خودیار -  ابزارها</vt:lpstr>
      <vt:lpstr>Slide 19</vt:lpstr>
      <vt:lpstr>راهبرد بانکداری پیوندی انجام شده در ایران  </vt:lpstr>
      <vt:lpstr>گامهاي اجرايي تشکيل گروه خوديار</vt:lpstr>
      <vt:lpstr>Slide 22</vt:lpstr>
      <vt:lpstr>طرح پیشنهادی برای اجرا در مقياس وسيع</vt:lpstr>
      <vt:lpstr>چند نکته کلیدی در توجیه اجرای طرح در مقياس وسيع</vt:lpstr>
      <vt:lpstr> اقدامات انجام شده : </vt:lpstr>
      <vt:lpstr> اقدامات انجام شده :(ادامه) </vt:lpstr>
      <vt:lpstr> مروری بر دستاوردهای  طرح  در ایران</vt:lpstr>
      <vt:lpstr>Slide 28</vt:lpstr>
      <vt:lpstr>خلاصه آمار سامانه تأمین مالی خرد  با رویکرد بانکداری پیوندی (ارقام به میلیون ریال) </vt:lpstr>
      <vt:lpstr>خلاصه عملکرد طرح تامین مالی خرد تا آذرماه 1393</vt:lpstr>
      <vt:lpstr>تعداد همکاران عامل اجرای ملی (موسسه تاک)</vt:lpstr>
      <vt:lpstr>تعداد همکاران در مجریان محلی </vt:lpstr>
      <vt:lpstr>تعداد گروه‌های خودیار تشکیل شده در کل کشور</vt:lpstr>
      <vt:lpstr>نمودار روند تشکیل گروه‌های خودیار در طرح پایلوت ملی (ایلام و کردستان)</vt:lpstr>
      <vt:lpstr>خلاصه عملکرد طرح تأمین مالی خرد (با رویکرد بانکداری پیوندی) استان کردستان تا پایان آبان ماه ۱۳۹۳   (کلیه مبالغ به هزار ریال می‌باشد)</vt:lpstr>
      <vt:lpstr>تعداد کل گروه‌های تشکیل شده به تفکیک شهرستان</vt:lpstr>
      <vt:lpstr>درصد مشارکت زنان به تفکیک شهرستان</vt:lpstr>
      <vt:lpstr>وضعیت مجریان محلی استان کردستان</vt:lpstr>
      <vt:lpstr>تعداد مجریان محلی، مدیران پروژه و تسهیلگران فعال (به غیر از مؤسسه تاک)</vt:lpstr>
      <vt:lpstr>با سپاس فراوان از توجه شما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درآمد</dc:title>
  <dc:creator>Ghasemian</dc:creator>
  <cp:lastModifiedBy>n-moradi</cp:lastModifiedBy>
  <cp:revision>396</cp:revision>
  <dcterms:created xsi:type="dcterms:W3CDTF">2006-12-02T06:22:07Z</dcterms:created>
  <dcterms:modified xsi:type="dcterms:W3CDTF">2015-02-14T12:26:30Z</dcterms:modified>
</cp:coreProperties>
</file>